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sldIdLst>
    <p:sldId id="269" r:id="rId2"/>
    <p:sldId id="265" r:id="rId3"/>
    <p:sldId id="259" r:id="rId4"/>
    <p:sldId id="260" r:id="rId5"/>
    <p:sldId id="262" r:id="rId6"/>
    <p:sldId id="267" r:id="rId7"/>
    <p:sldId id="270" r:id="rId8"/>
    <p:sldId id="261" r:id="rId9"/>
    <p:sldId id="26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1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31" d="100"/>
          <a:sy n="131" d="100"/>
        </p:scale>
        <p:origin x="1044"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zad.b\AppData\Local\Temp\UDM_by_sector_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doughnutChart>
        <c:varyColors val="1"/>
        <c:ser>
          <c:idx val="0"/>
          <c:order val="0"/>
          <c:dLbls>
            <c:dLbl>
              <c:idx val="0"/>
              <c:layout>
                <c:manualLayout>
                  <c:x val="0.11803070459098074"/>
                  <c:y val="-0.16143538488059775"/>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621-4140-AD7D-DF495263F47D}"/>
                </c:ext>
              </c:extLst>
            </c:dLbl>
            <c:dLbl>
              <c:idx val="1"/>
              <c:layout>
                <c:manualLayout>
                  <c:x val="0.11888979351785232"/>
                  <c:y val="0.13709219565318373"/>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621-4140-AD7D-DF495263F47D}"/>
                </c:ext>
              </c:extLst>
            </c:dLbl>
            <c:dLbl>
              <c:idx val="2"/>
              <c:layout>
                <c:manualLayout>
                  <c:x val="3.8425511832448238E-2"/>
                  <c:y val="0.19133256086420244"/>
                </c:manualLayout>
              </c:layout>
              <c:tx>
                <c:rich>
                  <a:bodyPr/>
                  <a:lstStyle/>
                  <a:p>
                    <a:r>
                      <a:rPr lang="en-US" sz="1000" dirty="0" smtClean="0">
                        <a:latin typeface="+mj-lt"/>
                      </a:rPr>
                      <a:t>Agriculture </a:t>
                    </a:r>
                    <a:r>
                      <a:rPr lang="en-US" sz="1000" dirty="0">
                        <a:latin typeface="+mj-lt"/>
                      </a:rPr>
                      <a:t>5%</a:t>
                    </a:r>
                  </a:p>
                </c:rich>
              </c:tx>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621-4140-AD7D-DF495263F47D}"/>
                </c:ext>
              </c:extLst>
            </c:dLbl>
            <c:dLbl>
              <c:idx val="3"/>
              <c:layout>
                <c:manualLayout>
                  <c:x val="-6.1753249798570976E-2"/>
                  <c:y val="0.15360211044072145"/>
                </c:manualLayout>
              </c:layout>
              <c:tx>
                <c:rich>
                  <a:bodyPr/>
                  <a:lstStyle/>
                  <a:p>
                    <a:r>
                      <a:rPr lang="en-US" sz="1000" dirty="0" smtClean="0">
                        <a:latin typeface="+mj-lt"/>
                      </a:rPr>
                      <a:t>Construction</a:t>
                    </a:r>
                    <a:r>
                      <a:rPr lang="en-US" sz="1000" baseline="0" dirty="0" smtClean="0">
                        <a:latin typeface="+mj-lt"/>
                      </a:rPr>
                      <a:t> </a:t>
                    </a:r>
                    <a:r>
                      <a:rPr lang="en-US" sz="1000" dirty="0" smtClean="0">
                        <a:latin typeface="+mj-lt"/>
                      </a:rPr>
                      <a:t>13</a:t>
                    </a:r>
                    <a:r>
                      <a:rPr lang="en-US" sz="1000" dirty="0">
                        <a:latin typeface="+mj-lt"/>
                      </a:rPr>
                      <a:t>%</a:t>
                    </a:r>
                  </a:p>
                </c:rich>
              </c:tx>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621-4140-AD7D-DF495263F47D}"/>
                </c:ext>
              </c:extLst>
            </c:dLbl>
            <c:dLbl>
              <c:idx val="4"/>
              <c:layout>
                <c:manualLayout>
                  <c:x val="-0.1036523161443675"/>
                  <c:y val="0.1164484942526841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621-4140-AD7D-DF495263F47D}"/>
                </c:ext>
              </c:extLst>
            </c:dLbl>
            <c:dLbl>
              <c:idx val="5"/>
              <c:layout>
                <c:manualLayout>
                  <c:x val="-0.15695993391160812"/>
                  <c:y val="6.7267090826340581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621-4140-AD7D-DF495263F47D}"/>
                </c:ext>
              </c:extLst>
            </c:dLbl>
            <c:dLbl>
              <c:idx val="6"/>
              <c:layout>
                <c:manualLayout>
                  <c:x val="-0.14043783560512368"/>
                  <c:y val="2.642643142539669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621-4140-AD7D-DF495263F47D}"/>
                </c:ext>
              </c:extLst>
            </c:dLbl>
            <c:dLbl>
              <c:idx val="7"/>
              <c:layout>
                <c:manualLayout>
                  <c:x val="-0.16743935688063552"/>
                  <c:y val="-9.4951122832915048E-3"/>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B621-4140-AD7D-DF495263F47D}"/>
                </c:ext>
              </c:extLst>
            </c:dLbl>
            <c:dLbl>
              <c:idx val="8"/>
              <c:layout>
                <c:manualLayout>
                  <c:x val="-0.14260263225279279"/>
                  <c:y val="-8.4477018988978594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621-4140-AD7D-DF495263F47D}"/>
                </c:ext>
              </c:extLst>
            </c:dLbl>
            <c:dLbl>
              <c:idx val="9"/>
              <c:layout>
                <c:manualLayout>
                  <c:x val="-9.8966681061444225E-2"/>
                  <c:y val="-0.13565018948175661"/>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621-4140-AD7D-DF495263F47D}"/>
                </c:ext>
              </c:extLst>
            </c:dLbl>
            <c:spPr>
              <a:noFill/>
              <a:ln>
                <a:noFill/>
              </a:ln>
              <a:effectLst/>
            </c:spPr>
            <c:txPr>
              <a:bodyPr/>
              <a:lstStyle/>
              <a:p>
                <a:pPr>
                  <a:defRPr lang="en-US" sz="1000">
                    <a:latin typeface="+mj-lt"/>
                  </a:defRPr>
                </a:pPr>
                <a:endParaRPr lang="en-US"/>
              </a:p>
            </c:txPr>
            <c:showLegendKey val="0"/>
            <c:showVal val="1"/>
            <c:showCatName val="1"/>
            <c:showSerName val="0"/>
            <c:showPercent val="0"/>
            <c:showBubbleSize val="0"/>
            <c:showLeaderLines val="1"/>
            <c:extLst>
              <c:ext xmlns:c15="http://schemas.microsoft.com/office/drawing/2012/chart" uri="{CE6537A1-D6FC-4f65-9D91-7224C49458BB}"/>
            </c:extLst>
          </c:dLbls>
          <c:cat>
            <c:strRef>
              <c:f>Sheet1!$D$9:$D$22</c:f>
              <c:strCache>
                <c:ptCount val="10"/>
                <c:pt idx="0">
                  <c:v>Oil and gas production after tax</c:v>
                </c:pt>
                <c:pt idx="1">
                  <c:v>Non-oil and gas industry</c:v>
                </c:pt>
                <c:pt idx="2">
                  <c:v>Agriculture,forestry and fishery</c:v>
                </c:pt>
                <c:pt idx="3">
                  <c:v>Construction</c:v>
                </c:pt>
                <c:pt idx="4">
                  <c:v>Transport</c:v>
                </c:pt>
                <c:pt idx="5">
                  <c:v>Information technology</c:v>
                </c:pt>
                <c:pt idx="6">
                  <c:v>Trading</c:v>
                </c:pt>
                <c:pt idx="7">
                  <c:v>Public catering</c:v>
                </c:pt>
                <c:pt idx="8">
                  <c:v>Social services</c:v>
                </c:pt>
                <c:pt idx="9">
                  <c:v>Net tax for product &amp; import</c:v>
                </c:pt>
              </c:strCache>
            </c:strRef>
          </c:cat>
          <c:val>
            <c:numRef>
              <c:f>Sheet1!$E$9:$E$22</c:f>
              <c:numCache>
                <c:formatCode>0%</c:formatCode>
                <c:ptCount val="10"/>
                <c:pt idx="0">
                  <c:v>0.3665633509557833</c:v>
                </c:pt>
                <c:pt idx="1">
                  <c:v>4.8348700697550456E-2</c:v>
                </c:pt>
                <c:pt idx="2">
                  <c:v>5.2748661360715737E-2</c:v>
                </c:pt>
                <c:pt idx="3">
                  <c:v>0.12542176886896425</c:v>
                </c:pt>
                <c:pt idx="4">
                  <c:v>4.4984723065288994E-2</c:v>
                </c:pt>
                <c:pt idx="5">
                  <c:v>1.8101726412311232E-2</c:v>
                </c:pt>
                <c:pt idx="6">
                  <c:v>7.8773708073207313E-2</c:v>
                </c:pt>
                <c:pt idx="7">
                  <c:v>2.1664083773894602E-2</c:v>
                </c:pt>
                <c:pt idx="8">
                  <c:v>0.17013689896876447</c:v>
                </c:pt>
                <c:pt idx="9">
                  <c:v>7.3256377823520596E-2</c:v>
                </c:pt>
              </c:numCache>
            </c:numRef>
          </c:val>
          <c:extLst>
            <c:ext xmlns:c16="http://schemas.microsoft.com/office/drawing/2014/chart" uri="{C3380CC4-5D6E-409C-BE32-E72D297353CC}">
              <c16:uniqueId val="{0000000A-B621-4140-AD7D-DF495263F47D}"/>
            </c:ext>
          </c:extLst>
        </c:ser>
        <c:dLbls>
          <c:showLegendKey val="0"/>
          <c:showVal val="1"/>
          <c:showCatName val="0"/>
          <c:showSerName val="0"/>
          <c:showPercent val="0"/>
          <c:showBubbleSize val="0"/>
          <c:showLeaderLines val="1"/>
        </c:dLbls>
        <c:firstSliceAng val="0"/>
        <c:holeSize val="60"/>
      </c:doughnut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0D0C7A-D5D6-4AD7-8433-77DF9610D349}" type="datetimeFigureOut">
              <a:rPr lang="en-US" smtClean="0"/>
              <a:pPr/>
              <a:t>10/13/2019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DC9E4-EC9E-477C-B701-7266594470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defTabSz="946495">
              <a:defRPr/>
            </a:pPr>
            <a:endParaRPr lang="tr-TR" noProof="0" dirty="0"/>
          </a:p>
        </p:txBody>
      </p:sp>
      <p:sp>
        <p:nvSpPr>
          <p:cNvPr id="4" name="Slayt Numarası Yer Tutucusu 3"/>
          <p:cNvSpPr>
            <a:spLocks noGrp="1"/>
          </p:cNvSpPr>
          <p:nvPr>
            <p:ph type="sldNum" sz="quarter" idx="10"/>
          </p:nvPr>
        </p:nvSpPr>
        <p:spPr/>
        <p:txBody>
          <a:bodyPr/>
          <a:lstStyle/>
          <a:p>
            <a:fld id="{64731548-22A8-42E1-8F69-745E7F5D2C3B}" type="slidenum">
              <a:rPr lang="tr-TR" smtClean="0"/>
              <a:t>1</a:t>
            </a:fld>
            <a:endParaRPr lang="tr-TR"/>
          </a:p>
        </p:txBody>
      </p:sp>
    </p:spTree>
    <p:extLst>
      <p:ext uri="{BB962C8B-B14F-4D97-AF65-F5344CB8AC3E}">
        <p14:creationId xmlns:p14="http://schemas.microsoft.com/office/powerpoint/2010/main" val="135196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DC9E4-EC9E-477C-B701-72665944704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EDC9E4-EC9E-477C-B701-72665944704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US" baseline="0" noProof="0" dirty="0"/>
          </a:p>
        </p:txBody>
      </p:sp>
      <p:sp>
        <p:nvSpPr>
          <p:cNvPr id="4" name="Slayt Numarası Yer Tutucusu 3"/>
          <p:cNvSpPr>
            <a:spLocks noGrp="1"/>
          </p:cNvSpPr>
          <p:nvPr>
            <p:ph type="sldNum" sz="quarter" idx="10"/>
          </p:nvPr>
        </p:nvSpPr>
        <p:spPr/>
        <p:txBody>
          <a:bodyPr/>
          <a:lstStyle/>
          <a:p>
            <a:fld id="{64731548-22A8-42E1-8F69-745E7F5D2C3B}" type="slidenum">
              <a:rPr lang="tr-TR" smtClean="0"/>
              <a:t>7</a:t>
            </a:fld>
            <a:endParaRPr lang="tr-TR"/>
          </a:p>
        </p:txBody>
      </p:sp>
    </p:spTree>
    <p:extLst>
      <p:ext uri="{BB962C8B-B14F-4D97-AF65-F5344CB8AC3E}">
        <p14:creationId xmlns:p14="http://schemas.microsoft.com/office/powerpoint/2010/main" val="1378210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çerik Yer Tutucusu 3">
            <a:extLst>
              <a:ext uri="{FF2B5EF4-FFF2-40B4-BE49-F238E27FC236}">
                <a16:creationId xmlns:a16="http://schemas.microsoft.com/office/drawing/2014/main" id="{FB646D44-10C1-461C-B8B1-ABC83E1D33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Dikdörtgen 2">
            <a:extLst>
              <a:ext uri="{FF2B5EF4-FFF2-40B4-BE49-F238E27FC236}">
                <a16:creationId xmlns:a16="http://schemas.microsoft.com/office/drawing/2014/main" id="{10E1A746-3437-43EE-BAEC-C829522E7C2A}"/>
              </a:ext>
            </a:extLst>
          </p:cNvPr>
          <p:cNvSpPr/>
          <p:nvPr/>
        </p:nvSpPr>
        <p:spPr>
          <a:xfrm>
            <a:off x="352970" y="293299"/>
            <a:ext cx="8438060" cy="5324535"/>
          </a:xfrm>
          <a:prstGeom prst="rect">
            <a:avLst/>
          </a:prstGeom>
        </p:spPr>
        <p:txBody>
          <a:bodyPr wrap="square">
            <a:spAutoFit/>
          </a:bodyPr>
          <a:lstStyle/>
          <a:p>
            <a:pPr algn="ctr" fontAlgn="auto">
              <a:spcBef>
                <a:spcPts val="0"/>
              </a:spcBef>
              <a:spcAft>
                <a:spcPts val="0"/>
              </a:spcAft>
              <a:defRPr/>
            </a:pPr>
            <a:endParaRPr lang="tr-TR" sz="4800" b="1" dirty="0">
              <a:solidFill>
                <a:schemeClr val="bg1"/>
              </a:solidFill>
              <a:latin typeface="Gotham Narrow Book" pitchFamily="50" charset="0"/>
            </a:endParaRPr>
          </a:p>
          <a:p>
            <a:pPr algn="ctr" fontAlgn="auto">
              <a:spcBef>
                <a:spcPts val="0"/>
              </a:spcBef>
              <a:spcAft>
                <a:spcPts val="0"/>
              </a:spcAft>
              <a:defRPr/>
            </a:pPr>
            <a:r>
              <a:rPr lang="tr-TR" sz="4800" b="1" dirty="0">
                <a:solidFill>
                  <a:schemeClr val="bg1"/>
                </a:solidFill>
                <a:latin typeface="Gotham Narrow Book" pitchFamily="50" charset="0"/>
              </a:rPr>
              <a:t>ISLAMIC FINANCE </a:t>
            </a:r>
            <a:r>
              <a:rPr lang="en-GB" sz="4800" b="1" dirty="0" smtClean="0">
                <a:solidFill>
                  <a:schemeClr val="bg1"/>
                </a:solidFill>
                <a:latin typeface="Gotham Narrow Book" pitchFamily="50" charset="0"/>
              </a:rPr>
              <a:t>AS an Alternative Source of Funding in </a:t>
            </a:r>
          </a:p>
          <a:p>
            <a:pPr algn="ctr" fontAlgn="auto">
              <a:spcBef>
                <a:spcPts val="0"/>
              </a:spcBef>
              <a:spcAft>
                <a:spcPts val="0"/>
              </a:spcAft>
              <a:defRPr/>
            </a:pPr>
            <a:r>
              <a:rPr lang="en-GB" sz="4800" b="1" dirty="0" smtClean="0">
                <a:solidFill>
                  <a:schemeClr val="bg1"/>
                </a:solidFill>
                <a:latin typeface="Gotham Narrow Book" pitchFamily="50" charset="0"/>
              </a:rPr>
              <a:t>CIS Countries</a:t>
            </a:r>
            <a:endParaRPr lang="tr-TR" sz="4800" b="1" dirty="0">
              <a:solidFill>
                <a:schemeClr val="bg1"/>
              </a:solidFill>
              <a:latin typeface="Gotham Narrow Book" pitchFamily="50" charset="0"/>
            </a:endParaRPr>
          </a:p>
          <a:p>
            <a:pPr fontAlgn="auto">
              <a:spcBef>
                <a:spcPts val="0"/>
              </a:spcBef>
              <a:spcAft>
                <a:spcPts val="0"/>
              </a:spcAft>
              <a:defRPr/>
            </a:pPr>
            <a:endParaRPr lang="tr-TR" sz="2800" b="1" dirty="0">
              <a:solidFill>
                <a:schemeClr val="bg1"/>
              </a:solidFill>
              <a:latin typeface="Gotham Narrow Book" pitchFamily="50" charset="0"/>
            </a:endParaRPr>
          </a:p>
          <a:p>
            <a:pPr fontAlgn="auto">
              <a:spcBef>
                <a:spcPts val="0"/>
              </a:spcBef>
              <a:spcAft>
                <a:spcPts val="0"/>
              </a:spcAft>
              <a:defRPr/>
            </a:pPr>
            <a:endParaRPr lang="tr-TR" sz="2800" b="1" dirty="0">
              <a:solidFill>
                <a:schemeClr val="bg1"/>
              </a:solidFill>
              <a:latin typeface="Gotham Narrow Book" pitchFamily="50" charset="0"/>
            </a:endParaRPr>
          </a:p>
          <a:p>
            <a:pPr fontAlgn="auto">
              <a:spcBef>
                <a:spcPts val="0"/>
              </a:spcBef>
              <a:spcAft>
                <a:spcPts val="0"/>
              </a:spcAft>
              <a:defRPr/>
            </a:pPr>
            <a:endParaRPr lang="tr-TR" sz="2800" b="1" dirty="0">
              <a:solidFill>
                <a:schemeClr val="bg1"/>
              </a:solidFill>
              <a:latin typeface="Gotham Narrow Book" pitchFamily="50" charset="0"/>
            </a:endParaRPr>
          </a:p>
          <a:p>
            <a:pPr fontAlgn="auto">
              <a:spcBef>
                <a:spcPts val="0"/>
              </a:spcBef>
              <a:spcAft>
                <a:spcPts val="0"/>
              </a:spcAft>
              <a:defRPr/>
            </a:pPr>
            <a:r>
              <a:rPr lang="en-GB" sz="1600" b="1" dirty="0" smtClean="0">
                <a:solidFill>
                  <a:schemeClr val="bg1"/>
                </a:solidFill>
                <a:latin typeface="Gotham Narrow Book" pitchFamily="50" charset="0"/>
              </a:rPr>
              <a:t>OCT</a:t>
            </a:r>
            <a:r>
              <a:rPr lang="tr-TR" sz="1600" b="1" dirty="0" smtClean="0">
                <a:solidFill>
                  <a:schemeClr val="bg1"/>
                </a:solidFill>
                <a:latin typeface="Gotham Narrow Book" pitchFamily="50" charset="0"/>
              </a:rPr>
              <a:t> </a:t>
            </a:r>
            <a:r>
              <a:rPr lang="tr-TR" sz="1600" b="1" dirty="0">
                <a:solidFill>
                  <a:schemeClr val="bg1"/>
                </a:solidFill>
                <a:latin typeface="Gotham Narrow Book" pitchFamily="50" charset="0"/>
              </a:rPr>
              <a:t>2019</a:t>
            </a:r>
            <a:endParaRPr lang="tr-TR" sz="2800" b="1" dirty="0">
              <a:solidFill>
                <a:schemeClr val="bg1"/>
              </a:solidFill>
              <a:latin typeface="Gotham Narrow Book" pitchFamily="50" charset="0"/>
            </a:endParaRPr>
          </a:p>
        </p:txBody>
      </p:sp>
      <p:sp>
        <p:nvSpPr>
          <p:cNvPr id="6" name="Rectangle 5"/>
          <p:cNvSpPr/>
          <p:nvPr/>
        </p:nvSpPr>
        <p:spPr>
          <a:xfrm>
            <a:off x="5334000" y="5638800"/>
            <a:ext cx="3810000" cy="12192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t>Hikmat Aliyev</a:t>
            </a:r>
          </a:p>
          <a:p>
            <a:pPr algn="ctr"/>
            <a:r>
              <a:rPr lang="en-GB" dirty="0" smtClean="0"/>
              <a:t>Director</a:t>
            </a:r>
          </a:p>
          <a:p>
            <a:pPr algn="ctr"/>
            <a:r>
              <a:rPr lang="en-GB" dirty="0" smtClean="0"/>
              <a:t>Region of Caucasus, Central Asia and South Russia</a:t>
            </a:r>
          </a:p>
        </p:txBody>
      </p:sp>
    </p:spTree>
    <p:extLst>
      <p:ext uri="{BB962C8B-B14F-4D97-AF65-F5344CB8AC3E}">
        <p14:creationId xmlns:p14="http://schemas.microsoft.com/office/powerpoint/2010/main" val="847660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4953000" y="1066800"/>
            <a:ext cx="4114800" cy="5105400"/>
          </a:xfrm>
          <a:prstGeom prst="rect">
            <a:avLst/>
          </a:prstGeom>
          <a:ln w="19050">
            <a:solidFill>
              <a:schemeClr val="bg1"/>
            </a:solidFill>
          </a:ln>
        </p:spPr>
        <p:txBody>
          <a:bodyPr vert="horz" lIns="91440" tIns="45720" rIns="91440" bIns="45720" rtlCol="0">
            <a:normAutofit/>
          </a:bodyPr>
          <a:lstStyle/>
          <a:p>
            <a:pPr>
              <a:lnSpc>
                <a:spcPct val="150000"/>
              </a:lnSpc>
            </a:pPr>
            <a:r>
              <a:rPr lang="en-US" b="1" dirty="0" smtClean="0">
                <a:latin typeface="+mj-lt"/>
              </a:rPr>
              <a:t>Hikmat  Aliyev</a:t>
            </a:r>
          </a:p>
          <a:p>
            <a:r>
              <a:rPr lang="en-US" sz="1400" dirty="0" smtClean="0">
                <a:latin typeface="+mj-lt"/>
              </a:rPr>
              <a:t>Director, Private Banking Operations</a:t>
            </a:r>
          </a:p>
          <a:p>
            <a:r>
              <a:rPr lang="en-US" sz="1400" dirty="0" smtClean="0">
                <a:latin typeface="+mj-lt"/>
              </a:rPr>
              <a:t>Region of Caucasus, Central Asia and South Russia</a:t>
            </a:r>
            <a:endParaRPr lang="en-US" sz="1400" dirty="0">
              <a:latin typeface="+mj-lt"/>
            </a:endParaRPr>
          </a:p>
          <a:p>
            <a:pPr>
              <a:lnSpc>
                <a:spcPct val="150000"/>
              </a:lnSpc>
            </a:pPr>
            <a:r>
              <a:rPr lang="en-US" sz="1600" u="sng" dirty="0" smtClean="0">
                <a:latin typeface="+mj-lt"/>
              </a:rPr>
              <a:t>hikmat.aliyev@juliusbaer.com</a:t>
            </a:r>
          </a:p>
          <a:p>
            <a:r>
              <a:rPr lang="en-US" sz="1600" dirty="0" smtClean="0">
                <a:latin typeface="+mj-lt"/>
              </a:rPr>
              <a:t>Tel (direct) : +9714 377 0490</a:t>
            </a:r>
          </a:p>
          <a:p>
            <a:r>
              <a:rPr lang="en-US" sz="1600" dirty="0" smtClean="0">
                <a:latin typeface="+mj-lt"/>
              </a:rPr>
              <a:t>Mob: +971 56 411 4508</a:t>
            </a:r>
          </a:p>
          <a:p>
            <a:endParaRPr lang="en-US" sz="1400" dirty="0" smtClean="0">
              <a:latin typeface="+mj-lt"/>
            </a:endParaRPr>
          </a:p>
          <a:p>
            <a:endParaRPr lang="en-US" sz="1400" dirty="0">
              <a:solidFill>
                <a:srgbClr val="595959"/>
              </a:solidFill>
            </a:endParaRPr>
          </a:p>
          <a:p>
            <a:endParaRPr lang="en-US" sz="1400" dirty="0" smtClean="0"/>
          </a:p>
        </p:txBody>
      </p:sp>
      <p:pic>
        <p:nvPicPr>
          <p:cNvPr id="6" name="Picture 4" descr="http://www.xlenergy.co/images/investor_relations.jpg"/>
          <p:cNvPicPr>
            <a:picLocks noChangeAspect="1" noChangeArrowheads="1"/>
          </p:cNvPicPr>
          <p:nvPr/>
        </p:nvPicPr>
        <p:blipFill>
          <a:blip r:embed="rId2"/>
          <a:srcRect/>
          <a:stretch>
            <a:fillRect/>
          </a:stretch>
        </p:blipFill>
        <p:spPr bwMode="auto">
          <a:xfrm>
            <a:off x="228600" y="1143000"/>
            <a:ext cx="4627083" cy="4648200"/>
          </a:xfrm>
          <a:prstGeom prst="rect">
            <a:avLst/>
          </a:prstGeom>
          <a:noFill/>
        </p:spPr>
      </p:pic>
      <p:sp>
        <p:nvSpPr>
          <p:cNvPr id="7" name="TextBox 6"/>
          <p:cNvSpPr txBox="1"/>
          <p:nvPr/>
        </p:nvSpPr>
        <p:spPr>
          <a:xfrm>
            <a:off x="304800" y="6324600"/>
            <a:ext cx="8534400" cy="369332"/>
          </a:xfrm>
          <a:prstGeom prst="rect">
            <a:avLst/>
          </a:prstGeom>
          <a:noFill/>
        </p:spPr>
        <p:txBody>
          <a:bodyPr wrap="square" rtlCol="0">
            <a:spAutoFit/>
          </a:bodyPr>
          <a:lstStyle/>
          <a:p>
            <a:pPr algn="r"/>
            <a:r>
              <a:rPr lang="en-US" dirty="0" smtClean="0"/>
              <a:t>10</a:t>
            </a:r>
            <a:endParaRPr lang="en-US" dirty="0"/>
          </a:p>
        </p:txBody>
      </p:sp>
      <p:sp>
        <p:nvSpPr>
          <p:cNvPr id="9" name="TextBox 8"/>
          <p:cNvSpPr txBox="1"/>
          <p:nvPr/>
        </p:nvSpPr>
        <p:spPr>
          <a:xfrm>
            <a:off x="6477000" y="685800"/>
            <a:ext cx="3048000" cy="369332"/>
          </a:xfrm>
          <a:prstGeom prst="rect">
            <a:avLst/>
          </a:prstGeom>
          <a:noFill/>
        </p:spPr>
        <p:txBody>
          <a:bodyPr wrap="square" rtlCol="0">
            <a:spAutoFit/>
          </a:bodyPr>
          <a:lstStyle/>
          <a:p>
            <a:r>
              <a:rPr lang="en-US" dirty="0" smtClean="0"/>
              <a:t>Corporate Access Links</a:t>
            </a:r>
            <a:endParaRPr lang="en-US" dirty="0"/>
          </a:p>
        </p:txBody>
      </p:sp>
      <p:sp>
        <p:nvSpPr>
          <p:cNvPr id="10" name="Text Box 4"/>
          <p:cNvSpPr txBox="1">
            <a:spLocks noGrp="1" noChangeArrowheads="1"/>
          </p:cNvSpPr>
          <p:nvPr>
            <p:ph idx="1"/>
          </p:nvPr>
        </p:nvSpPr>
        <p:spPr bwMode="gray">
          <a:xfrm>
            <a:off x="4648200" y="3282077"/>
            <a:ext cx="4343400" cy="2585323"/>
          </a:xfrm>
          <a:prstGeom prst="rect">
            <a:avLst/>
          </a:prstGeom>
          <a:noFill/>
          <a:ln w="9525">
            <a:noFill/>
            <a:miter lim="800000"/>
            <a:headEnd/>
            <a:tailEnd/>
          </a:ln>
        </p:spPr>
        <p:txBody>
          <a:bodyPr wrap="square">
            <a:spAutoFit/>
          </a:bodyPr>
          <a:lstStyle/>
          <a:p>
            <a:pPr algn="ctr" fontAlgn="auto">
              <a:spcBef>
                <a:spcPct val="50000"/>
              </a:spcBef>
              <a:spcAft>
                <a:spcPts val="0"/>
              </a:spcAft>
              <a:buNone/>
              <a:defRPr/>
            </a:pPr>
            <a:r>
              <a:rPr lang="en-US" sz="5400" b="1" dirty="0">
                <a:solidFill>
                  <a:schemeClr val="tx2"/>
                </a:solidFill>
                <a:effectLst>
                  <a:outerShdw blurRad="38100" dist="38100" dir="2700000" algn="tl">
                    <a:srgbClr val="000000">
                      <a:alpha val="43137"/>
                    </a:srgbClr>
                  </a:outerShdw>
                </a:effectLst>
                <a:latin typeface="+mn-lt"/>
                <a:cs typeface="Arial" charset="0"/>
              </a:rPr>
              <a:t>Thank you for your Attention!</a:t>
            </a:r>
            <a:endParaRPr lang="ru-RU" sz="5400" b="1" dirty="0">
              <a:solidFill>
                <a:schemeClr val="tx2"/>
              </a:solidFill>
              <a:effectLst>
                <a:outerShdw blurRad="38100" dist="38100" dir="2700000" algn="tl">
                  <a:srgbClr val="000000">
                    <a:alpha val="43137"/>
                  </a:srgbClr>
                </a:outerShdw>
              </a:effectLst>
              <a:latin typeface="+mn-lt"/>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p:cNvSpPr txBox="1">
            <a:spLocks/>
          </p:cNvSpPr>
          <p:nvPr/>
        </p:nvSpPr>
        <p:spPr>
          <a:xfrm>
            <a:off x="228600" y="1219200"/>
            <a:ext cx="3810000" cy="3475892"/>
          </a:xfrm>
          <a:prstGeom prst="rect">
            <a:avLst/>
          </a:prstGeom>
          <a:noFill/>
          <a:ln w="28575">
            <a:noFill/>
          </a:ln>
        </p:spPr>
        <p:txBody>
          <a:bodyPr vert="horz" lIns="0" tIns="0" rIns="0" bIns="0" anchor="b"/>
          <a:lstStyle/>
          <a:p>
            <a:pPr>
              <a:buClr>
                <a:schemeClr val="accent3"/>
              </a:buClr>
              <a:buFont typeface="Wingdings" pitchFamily="2" charset="2"/>
              <a:buChar char="Ø"/>
            </a:pPr>
            <a:r>
              <a:rPr kumimoji="0" lang="en-US" sz="1400" b="0" i="0" u="none" strike="noStrike" kern="1200" cap="none" spc="0" normalizeH="0" baseline="0" noProof="0" dirty="0" smtClean="0">
                <a:ln>
                  <a:noFill/>
                </a:ln>
                <a:solidFill>
                  <a:srgbClr val="545454"/>
                </a:solidFill>
                <a:effectLst/>
                <a:uLnTx/>
                <a:uFillTx/>
                <a:latin typeface="Calibri" pitchFamily="34" charset="0"/>
                <a:ea typeface="+mn-ea"/>
                <a:cs typeface="Arial" charset="0"/>
              </a:rPr>
              <a:t>  Total foreign currency reserves exceed USD 50</a:t>
            </a:r>
            <a:r>
              <a:rPr kumimoji="0" lang="en-US" sz="1400" b="0" i="0" u="none" strike="noStrike" kern="1200" cap="none" spc="0" normalizeH="0" baseline="0" noProof="0" dirty="0" smtClean="0">
                <a:ln>
                  <a:noFill/>
                </a:ln>
                <a:solidFill>
                  <a:srgbClr val="545454"/>
                </a:solidFill>
                <a:effectLst/>
                <a:uLnTx/>
                <a:uFillTx/>
                <a:latin typeface="Calibri" pitchFamily="34" charset="0"/>
                <a:ea typeface="Arial Unicode MS" pitchFamily="34" charset="-128"/>
                <a:cs typeface="Arial" charset="0"/>
              </a:rPr>
              <a:t>  billion with the sovereign debt at less than 18% of GDP (Jan 1, 2019, source: the World Bank)</a:t>
            </a:r>
          </a:p>
          <a:p>
            <a:pPr>
              <a:buClr>
                <a:schemeClr val="accent3"/>
              </a:buClr>
              <a:buFont typeface="Wingdings" pitchFamily="2" charset="2"/>
              <a:buChar char="Ø"/>
            </a:pPr>
            <a:r>
              <a:rPr kumimoji="0" lang="en-US" sz="1400" b="0" i="0" u="none" strike="noStrike" kern="1200" cap="none" spc="0" normalizeH="0" baseline="0" noProof="0" dirty="0" smtClean="0">
                <a:ln>
                  <a:noFill/>
                </a:ln>
                <a:solidFill>
                  <a:srgbClr val="4D4D4D"/>
                </a:solidFill>
                <a:effectLst/>
                <a:uLnTx/>
                <a:uFillTx/>
                <a:latin typeface="Calibri" pitchFamily="34" charset="0"/>
                <a:ea typeface="+mn-ea"/>
                <a:cs typeface="Arial" charset="0"/>
              </a:rPr>
              <a:t>  Stable growth of GDP for the past 10 years</a:t>
            </a:r>
            <a:endParaRPr kumimoji="0" lang="ru-RU" sz="1400" b="0" i="0" u="none" strike="noStrike" kern="1200" cap="none" spc="0" normalizeH="0" baseline="0" noProof="0" dirty="0" smtClean="0">
              <a:ln>
                <a:noFill/>
              </a:ln>
              <a:solidFill>
                <a:srgbClr val="4D4D4D"/>
              </a:solidFill>
              <a:effectLst/>
              <a:uLnTx/>
              <a:uFillTx/>
              <a:latin typeface="Calibri" pitchFamily="34" charset="0"/>
              <a:ea typeface="+mn-ea"/>
              <a:cs typeface="Arial" charset="0"/>
            </a:endParaRPr>
          </a:p>
          <a:p>
            <a:pPr>
              <a:buClr>
                <a:schemeClr val="accent3"/>
              </a:buClr>
              <a:buFont typeface="Wingdings" pitchFamily="2" charset="2"/>
              <a:buChar char="Ø"/>
            </a:pPr>
            <a:r>
              <a:rPr kumimoji="0" lang="en-US" sz="1400" b="0" i="0" u="none" strike="noStrike" kern="1200" cap="none" spc="0" normalizeH="0" baseline="0" noProof="0" dirty="0" smtClean="0">
                <a:ln>
                  <a:noFill/>
                </a:ln>
                <a:solidFill>
                  <a:srgbClr val="545454"/>
                </a:solidFill>
                <a:effectLst/>
                <a:uLnTx/>
                <a:uFillTx/>
                <a:latin typeface="+mj-lt"/>
                <a:ea typeface="Arial Unicode MS" pitchFamily="34" charset="-128"/>
                <a:cs typeface="Arial" charset="0"/>
              </a:rPr>
              <a:t>  Moderate inflation rate   (1.4% in December 2014)</a:t>
            </a:r>
          </a:p>
          <a:p>
            <a:pPr>
              <a:buClr>
                <a:schemeClr val="accent3"/>
              </a:buClr>
              <a:buFont typeface="Wingdings" pitchFamily="2" charset="2"/>
              <a:buChar char="Ø"/>
            </a:pPr>
            <a:r>
              <a:rPr kumimoji="0" lang="en-US" sz="1400" b="0" i="0" u="none" strike="noStrike" kern="1200" cap="none" spc="0" normalizeH="0" baseline="0" noProof="0" dirty="0" smtClean="0">
                <a:ln>
                  <a:noFill/>
                </a:ln>
                <a:solidFill>
                  <a:srgbClr val="545454"/>
                </a:solidFill>
                <a:effectLst/>
                <a:uLnTx/>
                <a:uFillTx/>
                <a:latin typeface="Calibri" pitchFamily="34" charset="0"/>
                <a:ea typeface="Arial Unicode MS" pitchFamily="34" charset="-128"/>
                <a:cs typeface="Arial" charset="0"/>
              </a:rPr>
              <a:t>Multi-billion $</a:t>
            </a:r>
            <a:r>
              <a:rPr kumimoji="0" lang="en-US" sz="1400" b="0" i="0" u="none" strike="noStrike" kern="1200" cap="none" spc="0" normalizeH="0" baseline="0" noProof="0" dirty="0" smtClean="0">
                <a:ln>
                  <a:noFill/>
                </a:ln>
                <a:solidFill>
                  <a:srgbClr val="D20000"/>
                </a:solidFill>
                <a:effectLst/>
                <a:uLnTx/>
                <a:uFillTx/>
                <a:latin typeface="Calibri" pitchFamily="34" charset="0"/>
                <a:ea typeface="Arial Unicode MS" pitchFamily="34" charset="-128"/>
                <a:cs typeface="Arial" charset="0"/>
              </a:rPr>
              <a:t> </a:t>
            </a:r>
            <a:r>
              <a:rPr kumimoji="0" lang="en-US" sz="1400" b="0" i="0" u="none" strike="noStrike" kern="1200" cap="none" spc="0" normalizeH="0" baseline="0" noProof="0" dirty="0" smtClean="0">
                <a:ln>
                  <a:noFill/>
                </a:ln>
                <a:solidFill>
                  <a:srgbClr val="545454"/>
                </a:solidFill>
                <a:effectLst/>
                <a:uLnTx/>
                <a:uFillTx/>
                <a:latin typeface="Calibri" pitchFamily="34" charset="0"/>
                <a:ea typeface="Arial Unicode MS" pitchFamily="34" charset="-128"/>
                <a:cs typeface="Arial" charset="0"/>
              </a:rPr>
              <a:t>infrastructure projects supported by the government</a:t>
            </a:r>
          </a:p>
          <a:p>
            <a:pPr>
              <a:buClr>
                <a:schemeClr val="accent3"/>
              </a:buClr>
              <a:buFont typeface="Wingdings" pitchFamily="2" charset="2"/>
              <a:buChar char="Ø"/>
            </a:pPr>
            <a:r>
              <a:rPr kumimoji="0" lang="en-US" sz="1400" b="0" i="0" u="none" strike="noStrike" kern="1200" cap="none" spc="0" normalizeH="0" baseline="0" noProof="0" dirty="0" smtClean="0">
                <a:ln>
                  <a:noFill/>
                </a:ln>
                <a:solidFill>
                  <a:srgbClr val="4D4D4D"/>
                </a:solidFill>
                <a:effectLst/>
                <a:uLnTx/>
                <a:uFillTx/>
                <a:latin typeface="Calibri" pitchFamily="34" charset="0"/>
                <a:ea typeface="+mn-ea"/>
                <a:cs typeface="Arial" charset="0"/>
              </a:rPr>
              <a:t>  Increasing diversification of economy with essential growth of non-oil sector</a:t>
            </a:r>
            <a:endParaRPr kumimoji="0" lang="ru-RU" sz="1400" b="0" i="0" u="none" strike="noStrike" kern="1200" cap="none" spc="0" normalizeH="0" baseline="0" noProof="0" dirty="0" smtClean="0">
              <a:ln>
                <a:noFill/>
              </a:ln>
              <a:solidFill>
                <a:srgbClr val="4D4D4D"/>
              </a:solidFill>
              <a:effectLst/>
              <a:uLnTx/>
              <a:uFillTx/>
              <a:latin typeface="Calibri" pitchFamily="34" charset="0"/>
              <a:ea typeface="+mn-ea"/>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545454"/>
              </a:solidFill>
              <a:effectLst/>
              <a:uLnTx/>
              <a:uFillTx/>
              <a:latin typeface="Calibri" pitchFamily="34" charset="0"/>
              <a:ea typeface="Arial Unicode MS" pitchFamily="34" charset="-128"/>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545454"/>
              </a:solidFill>
              <a:effectLst/>
              <a:uLnTx/>
              <a:uFillTx/>
              <a:latin typeface="Calibri" pitchFamily="34" charset="0"/>
              <a:ea typeface="Arial Unicode MS" pitchFamily="34" charset="-128"/>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rgbClr val="545454"/>
              </a:solidFill>
              <a:effectLst/>
              <a:uLnTx/>
              <a:uFillTx/>
              <a:latin typeface="Calibri" pitchFamily="34" charset="0"/>
              <a:ea typeface="Arial Unicode MS" pitchFamily="34" charset="-128"/>
              <a:cs typeface="Arial" charset="0"/>
            </a:endParaRPr>
          </a:p>
        </p:txBody>
      </p:sp>
      <p:graphicFrame>
        <p:nvGraphicFramePr>
          <p:cNvPr id="6" name="Chart 5"/>
          <p:cNvGraphicFramePr/>
          <p:nvPr/>
        </p:nvGraphicFramePr>
        <p:xfrm>
          <a:off x="4419600" y="2209800"/>
          <a:ext cx="4895294" cy="377635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25"/>
          <p:cNvSpPr txBox="1">
            <a:spLocks noChangeArrowheads="1"/>
          </p:cNvSpPr>
          <p:nvPr/>
        </p:nvSpPr>
        <p:spPr bwMode="gray">
          <a:xfrm>
            <a:off x="5359374" y="1516918"/>
            <a:ext cx="2865587" cy="340735"/>
          </a:xfrm>
          <a:prstGeom prst="rect">
            <a:avLst/>
          </a:prstGeom>
          <a:noFill/>
          <a:ln w="9525">
            <a:noFill/>
            <a:miter lim="800000"/>
            <a:headEnd/>
            <a:tailEnd/>
          </a:ln>
        </p:spPr>
        <p:txBody>
          <a:bodyPr lIns="46800" rIns="46800"/>
          <a:lstStyle/>
          <a:p>
            <a:pPr algn="ctr">
              <a:spcBef>
                <a:spcPct val="50000"/>
              </a:spcBef>
            </a:pPr>
            <a:r>
              <a:rPr lang="en-GB" sz="1400" b="1" dirty="0" smtClean="0">
                <a:solidFill>
                  <a:srgbClr val="4F4F4F"/>
                </a:solidFill>
                <a:latin typeface="Calibri" pitchFamily="34" charset="0"/>
                <a:cs typeface="Arial" charset="0"/>
              </a:rPr>
              <a:t>Composition of GDP by Sector (2018)</a:t>
            </a:r>
          </a:p>
        </p:txBody>
      </p:sp>
      <p:cxnSp>
        <p:nvCxnSpPr>
          <p:cNvPr id="8" name="Straight Connector 7"/>
          <p:cNvCxnSpPr/>
          <p:nvPr/>
        </p:nvCxnSpPr>
        <p:spPr>
          <a:xfrm>
            <a:off x="5359374" y="1903412"/>
            <a:ext cx="3022626" cy="1588"/>
          </a:xfrm>
          <a:prstGeom prst="line">
            <a:avLst/>
          </a:prstGeom>
          <a:ln>
            <a:solidFill>
              <a:schemeClr val="tx1">
                <a:lumMod val="65000"/>
                <a:lumOff val="35000"/>
              </a:schemeClr>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638800" y="838200"/>
            <a:ext cx="3581400" cy="369332"/>
          </a:xfrm>
          <a:prstGeom prst="rect">
            <a:avLst/>
          </a:prstGeom>
          <a:noFill/>
        </p:spPr>
        <p:txBody>
          <a:bodyPr wrap="square" rtlCol="0">
            <a:spAutoFit/>
          </a:bodyPr>
          <a:lstStyle/>
          <a:p>
            <a:r>
              <a:rPr lang="en-US" dirty="0" smtClean="0"/>
              <a:t>Azerbaijan Economic Overview</a:t>
            </a:r>
            <a:endParaRPr lang="en-US" dirty="0"/>
          </a:p>
        </p:txBody>
      </p:sp>
      <p:pic>
        <p:nvPicPr>
          <p:cNvPr id="10" name="Picture 7" descr="http://cdn.trend.az/media/thumbnails/410x307/2013/02/28/Bank_Standard_logo_NEW_280213.jpg"/>
          <p:cNvPicPr>
            <a:picLocks noChangeAspect="1" noChangeArrowheads="1"/>
          </p:cNvPicPr>
          <p:nvPr/>
        </p:nvPicPr>
        <p:blipFill>
          <a:blip r:embed="rId3" cstate="print"/>
          <a:srcRect t="33387" b="33225"/>
          <a:stretch>
            <a:fillRect/>
          </a:stretch>
        </p:blipFill>
        <p:spPr bwMode="auto">
          <a:xfrm>
            <a:off x="457200" y="6324600"/>
            <a:ext cx="1524000" cy="38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Box 10"/>
          <p:cNvSpPr txBox="1"/>
          <p:nvPr/>
        </p:nvSpPr>
        <p:spPr>
          <a:xfrm>
            <a:off x="457200" y="6324600"/>
            <a:ext cx="8534400" cy="369332"/>
          </a:xfrm>
          <a:prstGeom prst="rect">
            <a:avLst/>
          </a:prstGeom>
          <a:noFill/>
        </p:spPr>
        <p:txBody>
          <a:bodyPr wrap="square" rtlCol="0">
            <a:spAutoFit/>
          </a:bodyPr>
          <a:lstStyle/>
          <a:p>
            <a:pPr algn="r"/>
            <a:r>
              <a:rPr lang="en-US" dirty="0" smtClean="0"/>
              <a:t>2</a:t>
            </a:r>
            <a:endParaRPr lang="en-US" dirty="0"/>
          </a:p>
        </p:txBody>
      </p:sp>
      <p:sp>
        <p:nvSpPr>
          <p:cNvPr id="2" name="Rectangle 1"/>
          <p:cNvSpPr/>
          <p:nvPr/>
        </p:nvSpPr>
        <p:spPr>
          <a:xfrm>
            <a:off x="457200" y="63246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130" name="Picture 2"/>
          <p:cNvPicPr>
            <a:picLocks noChangeAspect="1" noChangeArrowheads="1"/>
          </p:cNvPicPr>
          <p:nvPr/>
        </p:nvPicPr>
        <p:blipFill>
          <a:blip r:embed="rId3"/>
          <a:srcRect l="32600" t="27424" r="31325" b="14457"/>
          <a:stretch>
            <a:fillRect/>
          </a:stretch>
        </p:blipFill>
        <p:spPr bwMode="auto">
          <a:xfrm>
            <a:off x="2362200" y="1600200"/>
            <a:ext cx="4876800" cy="4419600"/>
          </a:xfrm>
          <a:prstGeom prst="rect">
            <a:avLst/>
          </a:prstGeom>
          <a:noFill/>
          <a:ln w="9525">
            <a:noFill/>
            <a:miter lim="800000"/>
            <a:headEnd/>
            <a:tailEnd/>
          </a:ln>
          <a:effectLst/>
        </p:spPr>
      </p:pic>
      <p:sp>
        <p:nvSpPr>
          <p:cNvPr id="5" name="TextBox 4"/>
          <p:cNvSpPr txBox="1"/>
          <p:nvPr/>
        </p:nvSpPr>
        <p:spPr>
          <a:xfrm>
            <a:off x="304800" y="1122402"/>
            <a:ext cx="8458200" cy="553998"/>
          </a:xfrm>
          <a:prstGeom prst="rect">
            <a:avLst/>
          </a:prstGeom>
          <a:solidFill>
            <a:schemeClr val="bg1"/>
          </a:solidFill>
          <a:ln>
            <a:solidFill>
              <a:schemeClr val="tx1"/>
            </a:solidFill>
          </a:ln>
        </p:spPr>
        <p:txBody>
          <a:bodyPr wrap="square" rtlCol="0">
            <a:spAutoFit/>
          </a:bodyPr>
          <a:lstStyle/>
          <a:p>
            <a:pPr>
              <a:lnSpc>
                <a:spcPct val="150000"/>
              </a:lnSpc>
              <a:buFont typeface="Wingdings" pitchFamily="2" charset="2"/>
              <a:buChar char="§"/>
            </a:pPr>
            <a:r>
              <a:rPr lang="en-US" sz="1000" dirty="0" err="1" smtClean="0"/>
              <a:t>Sukuk</a:t>
            </a:r>
            <a:r>
              <a:rPr lang="en-US" sz="1000" dirty="0" smtClean="0"/>
              <a:t> is a structured product that mirrors a conventional bond, and is structured with a methodology that is in compliance with </a:t>
            </a:r>
            <a:r>
              <a:rPr lang="en-US" sz="1000" dirty="0" err="1" smtClean="0"/>
              <a:t>Sharia’a</a:t>
            </a:r>
            <a:r>
              <a:rPr lang="en-US" sz="1000" dirty="0" smtClean="0"/>
              <a:t> principals</a:t>
            </a:r>
          </a:p>
          <a:p>
            <a:pPr>
              <a:lnSpc>
                <a:spcPct val="150000"/>
              </a:lnSpc>
              <a:buFont typeface="Wingdings" pitchFamily="2" charset="2"/>
              <a:buChar char="§"/>
            </a:pPr>
            <a:r>
              <a:rPr lang="en-US" sz="1000" dirty="0" smtClean="0"/>
              <a:t>The instrument is typically is either asset based or backed, thus differentiating from the conventional senior unsecured obligations / IOU</a:t>
            </a:r>
            <a:endParaRPr lang="en-US" sz="1000" dirty="0"/>
          </a:p>
        </p:txBody>
      </p:sp>
      <p:sp>
        <p:nvSpPr>
          <p:cNvPr id="4" name="TextBox 3"/>
          <p:cNvSpPr txBox="1"/>
          <p:nvPr/>
        </p:nvSpPr>
        <p:spPr>
          <a:xfrm>
            <a:off x="228600" y="2057400"/>
            <a:ext cx="2133600" cy="1061829"/>
          </a:xfrm>
          <a:prstGeom prst="rect">
            <a:avLst/>
          </a:prstGeom>
          <a:noFill/>
        </p:spPr>
        <p:txBody>
          <a:bodyPr wrap="square" rtlCol="0">
            <a:spAutoFit/>
          </a:bodyPr>
          <a:lstStyle/>
          <a:p>
            <a:pPr>
              <a:buFont typeface="Wingdings" pitchFamily="2" charset="2"/>
              <a:buChar char="§"/>
            </a:pPr>
            <a:r>
              <a:rPr lang="en-US" sz="900" b="1" dirty="0" smtClean="0"/>
              <a:t> </a:t>
            </a:r>
            <a:r>
              <a:rPr lang="en-US" sz="900" b="1" dirty="0" smtClean="0">
                <a:latin typeface="+mj-lt"/>
              </a:rPr>
              <a:t>Wider investor base will result in positive pricing pressure</a:t>
            </a:r>
          </a:p>
          <a:p>
            <a:pPr>
              <a:buFont typeface="Wingdings" pitchFamily="2" charset="2"/>
              <a:buChar char="§"/>
            </a:pPr>
            <a:endParaRPr lang="en-US" sz="900" b="1" dirty="0" smtClean="0">
              <a:latin typeface="+mj-lt"/>
            </a:endParaRPr>
          </a:p>
          <a:p>
            <a:pPr>
              <a:buFont typeface="Wingdings" pitchFamily="2" charset="2"/>
              <a:buChar char="§"/>
            </a:pPr>
            <a:r>
              <a:rPr lang="en-US" sz="900" b="1" dirty="0" smtClean="0">
                <a:latin typeface="+mj-lt"/>
              </a:rPr>
              <a:t> A </a:t>
            </a:r>
            <a:r>
              <a:rPr lang="en-US" sz="900" b="1" dirty="0" err="1" smtClean="0">
                <a:latin typeface="+mj-lt"/>
              </a:rPr>
              <a:t>Sukuk</a:t>
            </a:r>
            <a:r>
              <a:rPr lang="en-US" sz="900" b="1" dirty="0" smtClean="0">
                <a:latin typeface="+mj-lt"/>
              </a:rPr>
              <a:t> from Azerbaijan would further promote it among the Islamic investor universe and set the benchmark for further access to Islamic funding</a:t>
            </a:r>
            <a:endParaRPr lang="en-US" sz="900" b="1" dirty="0">
              <a:latin typeface="+mj-lt"/>
            </a:endParaRPr>
          </a:p>
        </p:txBody>
      </p:sp>
      <p:sp>
        <p:nvSpPr>
          <p:cNvPr id="6" name="TextBox 5"/>
          <p:cNvSpPr txBox="1"/>
          <p:nvPr/>
        </p:nvSpPr>
        <p:spPr>
          <a:xfrm>
            <a:off x="228600" y="3124200"/>
            <a:ext cx="2057400" cy="2723823"/>
          </a:xfrm>
          <a:prstGeom prst="rect">
            <a:avLst/>
          </a:prstGeom>
          <a:noFill/>
        </p:spPr>
        <p:txBody>
          <a:bodyPr wrap="square" rtlCol="0">
            <a:spAutoFit/>
          </a:bodyPr>
          <a:lstStyle/>
          <a:p>
            <a:pPr>
              <a:buFont typeface="Wingdings" pitchFamily="2" charset="2"/>
              <a:buChar char="§"/>
            </a:pPr>
            <a:r>
              <a:rPr lang="en-US" sz="900" b="1" dirty="0" smtClean="0">
                <a:latin typeface="+mj-lt"/>
              </a:rPr>
              <a:t> There has been a dearth of Islamic instruments coupled with an increase in Islamic liquidity in recent years</a:t>
            </a:r>
          </a:p>
          <a:p>
            <a:endParaRPr lang="en-US" sz="900" b="1" dirty="0" smtClean="0">
              <a:latin typeface="+mj-lt"/>
            </a:endParaRPr>
          </a:p>
          <a:p>
            <a:endParaRPr lang="en-US" sz="900" b="1" dirty="0" smtClean="0">
              <a:latin typeface="+mj-lt"/>
            </a:endParaRPr>
          </a:p>
          <a:p>
            <a:endParaRPr lang="en-US" sz="900" b="1" dirty="0" smtClean="0">
              <a:latin typeface="+mj-lt"/>
            </a:endParaRPr>
          </a:p>
          <a:p>
            <a:endParaRPr lang="en-US" sz="900" b="1" dirty="0" smtClean="0">
              <a:latin typeface="+mj-lt"/>
            </a:endParaRPr>
          </a:p>
          <a:p>
            <a:pPr>
              <a:buFont typeface="Wingdings" pitchFamily="2" charset="2"/>
              <a:buChar char="§"/>
            </a:pPr>
            <a:r>
              <a:rPr lang="en-US" sz="900" b="1" dirty="0" smtClean="0">
                <a:latin typeface="+mj-lt"/>
              </a:rPr>
              <a:t> This has resulted in </a:t>
            </a:r>
            <a:r>
              <a:rPr lang="en-US" sz="900" b="1" dirty="0" err="1" smtClean="0">
                <a:latin typeface="+mj-lt"/>
              </a:rPr>
              <a:t>Sukuk</a:t>
            </a:r>
            <a:r>
              <a:rPr lang="en-US" sz="900" b="1" dirty="0" smtClean="0">
                <a:latin typeface="+mj-lt"/>
              </a:rPr>
              <a:t> pricing to tighten as compared to comparable conventional instruments</a:t>
            </a:r>
          </a:p>
          <a:p>
            <a:pPr>
              <a:buFont typeface="Wingdings" pitchFamily="2" charset="2"/>
              <a:buChar char="§"/>
            </a:pPr>
            <a:endParaRPr lang="en-US" sz="900" b="1" dirty="0" smtClean="0">
              <a:latin typeface="+mj-lt"/>
            </a:endParaRPr>
          </a:p>
          <a:p>
            <a:pPr>
              <a:buFont typeface="Wingdings" pitchFamily="2" charset="2"/>
              <a:buChar char="§"/>
            </a:pPr>
            <a:r>
              <a:rPr lang="en-US" sz="900" b="1" dirty="0" smtClean="0">
                <a:latin typeface="+mj-lt"/>
              </a:rPr>
              <a:t> This will lead to increased liquidity into the deal providing certainty of execution and pricing tension</a:t>
            </a:r>
          </a:p>
          <a:p>
            <a:pPr>
              <a:buFont typeface="Wingdings" pitchFamily="2" charset="2"/>
              <a:buChar char="§"/>
            </a:pPr>
            <a:endParaRPr lang="en-US" sz="900" b="1" dirty="0" smtClean="0">
              <a:latin typeface="+mj-lt"/>
            </a:endParaRPr>
          </a:p>
          <a:p>
            <a:pPr>
              <a:buFont typeface="Wingdings" pitchFamily="2" charset="2"/>
              <a:buChar char="§"/>
            </a:pPr>
            <a:r>
              <a:rPr lang="en-US" sz="900" b="1" dirty="0" smtClean="0">
                <a:latin typeface="+mj-lt"/>
              </a:rPr>
              <a:t> A </a:t>
            </a:r>
            <a:r>
              <a:rPr lang="en-US" sz="900" b="1" dirty="0" err="1" smtClean="0">
                <a:latin typeface="+mj-lt"/>
              </a:rPr>
              <a:t>Sukuk</a:t>
            </a:r>
            <a:r>
              <a:rPr lang="en-US" sz="900" b="1" dirty="0" smtClean="0">
                <a:latin typeface="+mj-lt"/>
              </a:rPr>
              <a:t> from Azerbaijan will be able to capitalize on this opportunity and optimally price the transaction</a:t>
            </a:r>
          </a:p>
          <a:p>
            <a:pPr>
              <a:buFont typeface="Wingdings" pitchFamily="2" charset="2"/>
              <a:buChar char="§"/>
            </a:pPr>
            <a:endParaRPr lang="en-US" sz="900" b="1" dirty="0">
              <a:latin typeface="+mj-lt"/>
            </a:endParaRPr>
          </a:p>
        </p:txBody>
      </p:sp>
      <p:sp>
        <p:nvSpPr>
          <p:cNvPr id="7" name="TextBox 6"/>
          <p:cNvSpPr txBox="1"/>
          <p:nvPr/>
        </p:nvSpPr>
        <p:spPr>
          <a:xfrm>
            <a:off x="7315200" y="1981200"/>
            <a:ext cx="1905000" cy="1892826"/>
          </a:xfrm>
          <a:prstGeom prst="rect">
            <a:avLst/>
          </a:prstGeom>
          <a:noFill/>
        </p:spPr>
        <p:txBody>
          <a:bodyPr wrap="square" rtlCol="0">
            <a:spAutoFit/>
          </a:bodyPr>
          <a:lstStyle/>
          <a:p>
            <a:pPr>
              <a:buFont typeface="Wingdings" pitchFamily="2" charset="2"/>
              <a:buChar char="§"/>
            </a:pPr>
            <a:r>
              <a:rPr lang="en-US" sz="900" b="1" dirty="0" smtClean="0"/>
              <a:t> </a:t>
            </a:r>
            <a:r>
              <a:rPr lang="en-US" sz="900" b="1" dirty="0" smtClean="0">
                <a:latin typeface="+mj-lt"/>
              </a:rPr>
              <a:t>There is considerable Islamic liquidity ready to be deployed with a significant lack of investable </a:t>
            </a:r>
            <a:r>
              <a:rPr lang="en-US" sz="900" b="1" dirty="0" err="1" smtClean="0">
                <a:latin typeface="+mj-lt"/>
              </a:rPr>
              <a:t>Sukuk</a:t>
            </a:r>
            <a:r>
              <a:rPr lang="en-US" sz="900" b="1" dirty="0" smtClean="0">
                <a:latin typeface="+mj-lt"/>
              </a:rPr>
              <a:t> available in the primary market</a:t>
            </a:r>
          </a:p>
          <a:p>
            <a:endParaRPr lang="en-US" sz="900" b="1" dirty="0" smtClean="0">
              <a:latin typeface="+mj-lt"/>
            </a:endParaRPr>
          </a:p>
          <a:p>
            <a:pPr>
              <a:buFont typeface="Wingdings" pitchFamily="2" charset="2"/>
              <a:buChar char="§"/>
            </a:pPr>
            <a:r>
              <a:rPr lang="en-US" sz="900" b="1" dirty="0" smtClean="0">
                <a:latin typeface="+mj-lt"/>
              </a:rPr>
              <a:t> Most of the investors are GCC bank treasury books in addition to some </a:t>
            </a:r>
            <a:r>
              <a:rPr lang="en-US" sz="900" b="1" dirty="0" err="1" smtClean="0">
                <a:latin typeface="+mj-lt"/>
              </a:rPr>
              <a:t>corporates</a:t>
            </a:r>
            <a:r>
              <a:rPr lang="en-US" sz="900" b="1" dirty="0" smtClean="0">
                <a:latin typeface="+mj-lt"/>
              </a:rPr>
              <a:t>, funds and insurance companies. Islamic subsidiaries of large conventional banks could also be part of an investors pool</a:t>
            </a:r>
            <a:endParaRPr lang="en-US" sz="900" b="1" dirty="0">
              <a:latin typeface="+mj-lt"/>
            </a:endParaRPr>
          </a:p>
        </p:txBody>
      </p:sp>
      <p:sp>
        <p:nvSpPr>
          <p:cNvPr id="8" name="TextBox 7"/>
          <p:cNvSpPr txBox="1"/>
          <p:nvPr/>
        </p:nvSpPr>
        <p:spPr>
          <a:xfrm>
            <a:off x="7315200" y="4038600"/>
            <a:ext cx="1828800" cy="1615827"/>
          </a:xfrm>
          <a:prstGeom prst="rect">
            <a:avLst/>
          </a:prstGeom>
          <a:noFill/>
        </p:spPr>
        <p:txBody>
          <a:bodyPr wrap="square" rtlCol="0">
            <a:spAutoFit/>
          </a:bodyPr>
          <a:lstStyle/>
          <a:p>
            <a:pPr>
              <a:buFont typeface="Wingdings" pitchFamily="2" charset="2"/>
              <a:buChar char="§"/>
            </a:pPr>
            <a:r>
              <a:rPr lang="en-US" sz="900" b="1" dirty="0" smtClean="0"/>
              <a:t> </a:t>
            </a:r>
            <a:r>
              <a:rPr lang="en-US" sz="900" b="1" dirty="0" smtClean="0">
                <a:latin typeface="+mj-lt"/>
              </a:rPr>
              <a:t>A Sukuk format does not preclude any conventional investor from participating</a:t>
            </a:r>
          </a:p>
          <a:p>
            <a:pPr>
              <a:buFont typeface="Wingdings" pitchFamily="2" charset="2"/>
              <a:buChar char="§"/>
            </a:pPr>
            <a:endParaRPr lang="en-US" sz="900" b="1" dirty="0" smtClean="0">
              <a:latin typeface="+mj-lt"/>
            </a:endParaRPr>
          </a:p>
          <a:p>
            <a:pPr>
              <a:buFont typeface="Wingdings" pitchFamily="2" charset="2"/>
              <a:buChar char="§"/>
            </a:pPr>
            <a:r>
              <a:rPr lang="en-US" sz="900" b="1" dirty="0" smtClean="0">
                <a:latin typeface="+mj-lt"/>
              </a:rPr>
              <a:t> Global bond investors are comfortable with </a:t>
            </a:r>
            <a:r>
              <a:rPr lang="en-US" sz="900" b="1" dirty="0" err="1" smtClean="0">
                <a:latin typeface="+mj-lt"/>
              </a:rPr>
              <a:t>Sukuk</a:t>
            </a:r>
            <a:r>
              <a:rPr lang="en-US" sz="900" b="1" dirty="0" smtClean="0">
                <a:latin typeface="+mj-lt"/>
              </a:rPr>
              <a:t> format, as evidenced by the ample demand from European investors for recent </a:t>
            </a:r>
            <a:r>
              <a:rPr lang="en-US" sz="900" b="1" dirty="0" err="1" smtClean="0">
                <a:latin typeface="+mj-lt"/>
              </a:rPr>
              <a:t>Sukuk</a:t>
            </a:r>
            <a:r>
              <a:rPr lang="en-US" sz="900" b="1" dirty="0" smtClean="0">
                <a:latin typeface="+mj-lt"/>
              </a:rPr>
              <a:t> issues (around 20-25% allocated to Europe)</a:t>
            </a:r>
          </a:p>
        </p:txBody>
      </p:sp>
      <p:pic>
        <p:nvPicPr>
          <p:cNvPr id="9" name="Picture 7" descr="http://cdn.trend.az/media/thumbnails/410x307/2013/02/28/Bank_Standard_logo_NEW_280213.jpg"/>
          <p:cNvPicPr>
            <a:picLocks noChangeAspect="1" noChangeArrowheads="1"/>
          </p:cNvPicPr>
          <p:nvPr/>
        </p:nvPicPr>
        <p:blipFill>
          <a:blip r:embed="rId4" cstate="print"/>
          <a:srcRect t="33387" b="33225"/>
          <a:stretch>
            <a:fillRect/>
          </a:stretch>
        </p:blipFill>
        <p:spPr bwMode="auto">
          <a:xfrm>
            <a:off x="457200" y="6324600"/>
            <a:ext cx="1524000" cy="38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TextBox 9"/>
          <p:cNvSpPr txBox="1"/>
          <p:nvPr/>
        </p:nvSpPr>
        <p:spPr>
          <a:xfrm>
            <a:off x="457200" y="6324600"/>
            <a:ext cx="8534400" cy="369332"/>
          </a:xfrm>
          <a:prstGeom prst="rect">
            <a:avLst/>
          </a:prstGeom>
          <a:noFill/>
        </p:spPr>
        <p:txBody>
          <a:bodyPr wrap="square" rtlCol="0">
            <a:spAutoFit/>
          </a:bodyPr>
          <a:lstStyle/>
          <a:p>
            <a:pPr algn="r"/>
            <a:r>
              <a:rPr lang="en-US" dirty="0" smtClean="0"/>
              <a:t>3</a:t>
            </a:r>
            <a:endParaRPr lang="en-US" dirty="0"/>
          </a:p>
        </p:txBody>
      </p:sp>
      <p:sp>
        <p:nvSpPr>
          <p:cNvPr id="11" name="TextBox 10"/>
          <p:cNvSpPr txBox="1"/>
          <p:nvPr/>
        </p:nvSpPr>
        <p:spPr>
          <a:xfrm>
            <a:off x="1524000" y="6062990"/>
            <a:ext cx="6477000" cy="261610"/>
          </a:xfrm>
          <a:prstGeom prst="rect">
            <a:avLst/>
          </a:prstGeom>
          <a:noFill/>
        </p:spPr>
        <p:txBody>
          <a:bodyPr wrap="square" rtlCol="0">
            <a:spAutoFit/>
          </a:bodyPr>
          <a:lstStyle/>
          <a:p>
            <a:r>
              <a:rPr lang="en-US" sz="1100" dirty="0" smtClean="0"/>
              <a:t>A </a:t>
            </a:r>
            <a:r>
              <a:rPr lang="en-US" sz="1100" dirty="0" err="1" smtClean="0"/>
              <a:t>sukuk</a:t>
            </a:r>
            <a:r>
              <a:rPr lang="en-US" sz="1100" dirty="0" smtClean="0"/>
              <a:t> would enable Azerbaijan to tap abundant Islamic liquidity leading to potential pricing benefit </a:t>
            </a:r>
            <a:endParaRPr lang="en-US" sz="1100" dirty="0"/>
          </a:p>
        </p:txBody>
      </p:sp>
      <p:sp>
        <p:nvSpPr>
          <p:cNvPr id="12" name="TextBox 11"/>
          <p:cNvSpPr txBox="1"/>
          <p:nvPr/>
        </p:nvSpPr>
        <p:spPr>
          <a:xfrm>
            <a:off x="4648200" y="685800"/>
            <a:ext cx="4343400" cy="369332"/>
          </a:xfrm>
          <a:prstGeom prst="rect">
            <a:avLst/>
          </a:prstGeom>
          <a:noFill/>
        </p:spPr>
        <p:txBody>
          <a:bodyPr wrap="square" rtlCol="0">
            <a:spAutoFit/>
          </a:bodyPr>
          <a:lstStyle/>
          <a:p>
            <a:r>
              <a:rPr lang="en-US" dirty="0" err="1" smtClean="0"/>
              <a:t>Sukuk</a:t>
            </a:r>
            <a:r>
              <a:rPr lang="en-US" dirty="0" smtClean="0"/>
              <a:t> Rationale – Azerbaijan Case Study</a:t>
            </a:r>
            <a:endParaRPr lang="en-US" dirty="0"/>
          </a:p>
        </p:txBody>
      </p:sp>
      <p:sp>
        <p:nvSpPr>
          <p:cNvPr id="2" name="Rectangle 1"/>
          <p:cNvSpPr/>
          <p:nvPr/>
        </p:nvSpPr>
        <p:spPr>
          <a:xfrm>
            <a:off x="457200" y="6324600"/>
            <a:ext cx="1524000" cy="369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7154" name="Picture 2"/>
          <p:cNvPicPr>
            <a:picLocks noChangeAspect="1" noChangeArrowheads="1"/>
          </p:cNvPicPr>
          <p:nvPr/>
        </p:nvPicPr>
        <p:blipFill>
          <a:blip r:embed="rId2"/>
          <a:srcRect l="33993" t="22908" r="14227" b="10222"/>
          <a:stretch>
            <a:fillRect/>
          </a:stretch>
        </p:blipFill>
        <p:spPr bwMode="auto">
          <a:xfrm>
            <a:off x="2514600" y="1371600"/>
            <a:ext cx="6400800" cy="4878309"/>
          </a:xfrm>
          <a:prstGeom prst="rect">
            <a:avLst/>
          </a:prstGeom>
          <a:noFill/>
          <a:ln w="9525">
            <a:noFill/>
            <a:miter lim="800000"/>
            <a:headEnd/>
            <a:tailEnd/>
          </a:ln>
          <a:effectLst/>
        </p:spPr>
      </p:pic>
      <p:sp>
        <p:nvSpPr>
          <p:cNvPr id="5" name="TextBox 4"/>
          <p:cNvSpPr txBox="1"/>
          <p:nvPr/>
        </p:nvSpPr>
        <p:spPr>
          <a:xfrm>
            <a:off x="76200" y="1371600"/>
            <a:ext cx="2362200" cy="4800600"/>
          </a:xfrm>
          <a:prstGeom prst="rect">
            <a:avLst/>
          </a:prstGeom>
          <a:noFill/>
          <a:ln>
            <a:solidFill>
              <a:schemeClr val="bg1">
                <a:lumMod val="50000"/>
              </a:schemeClr>
            </a:solidFill>
          </a:ln>
        </p:spPr>
        <p:txBody>
          <a:bodyPr wrap="square" rtlCol="0">
            <a:spAutoFit/>
          </a:bodyPr>
          <a:lstStyle/>
          <a:p>
            <a:pPr marL="228600" indent="-228600"/>
            <a:r>
              <a:rPr lang="en-US" sz="1100" dirty="0" smtClean="0"/>
              <a:t> </a:t>
            </a:r>
          </a:p>
          <a:p>
            <a:pPr marL="228600" indent="-228600">
              <a:buAutoNum type="arabicPeriod"/>
            </a:pPr>
            <a:r>
              <a:rPr lang="en-US" sz="1200" dirty="0" smtClean="0"/>
              <a:t>   </a:t>
            </a:r>
            <a:r>
              <a:rPr lang="en-US" sz="1050" dirty="0" smtClean="0">
                <a:latin typeface="+mj-lt"/>
              </a:rPr>
              <a:t>Azerbaijan will establish an SPV to act as the issuer of the Sukuk            (the “</a:t>
            </a:r>
            <a:r>
              <a:rPr lang="en-US" sz="1050" b="1" dirty="0" smtClean="0">
                <a:latin typeface="+mj-lt"/>
              </a:rPr>
              <a:t>Issuer</a:t>
            </a:r>
            <a:r>
              <a:rPr lang="en-US" sz="1050" dirty="0" smtClean="0">
                <a:latin typeface="+mj-lt"/>
              </a:rPr>
              <a:t>”)</a:t>
            </a:r>
          </a:p>
          <a:p>
            <a:pPr marL="228600" indent="-228600">
              <a:buAutoNum type="arabicPeriod"/>
            </a:pPr>
            <a:endParaRPr lang="en-US" sz="1050" dirty="0" smtClean="0">
              <a:latin typeface="+mj-lt"/>
            </a:endParaRPr>
          </a:p>
          <a:p>
            <a:pPr marL="342900" indent="-342900">
              <a:buAutoNum type="arabicPeriod" startAt="2"/>
            </a:pPr>
            <a:r>
              <a:rPr lang="en-US" sz="1050" dirty="0" smtClean="0">
                <a:latin typeface="+mj-lt"/>
              </a:rPr>
              <a:t>Azerbaijan will sell/register assets to the Issuer of a value equal to the Sukuk Proceeds received from the Investors. The Issuer will hold the assets in trust for and on the behalf of the investors;</a:t>
            </a:r>
          </a:p>
          <a:p>
            <a:pPr marL="342900" indent="-342900">
              <a:buAutoNum type="arabicPeriod" startAt="2"/>
            </a:pPr>
            <a:r>
              <a:rPr lang="en-US" sz="1050" dirty="0" smtClean="0">
                <a:latin typeface="+mj-lt"/>
              </a:rPr>
              <a:t>The Sukuk will be based or backed by tangible assets;</a:t>
            </a:r>
          </a:p>
          <a:p>
            <a:pPr marL="342900" indent="-342900">
              <a:buAutoNum type="arabicPeriod" startAt="2"/>
            </a:pPr>
            <a:r>
              <a:rPr lang="en-US" sz="1050" dirty="0" smtClean="0">
                <a:latin typeface="+mj-lt"/>
              </a:rPr>
              <a:t>Azerbaijan will lease back the assets for a period equivalent to the maturity of the Sukuk;</a:t>
            </a:r>
          </a:p>
          <a:p>
            <a:pPr marL="342900" indent="-342900">
              <a:buAutoNum type="arabicPeriod" startAt="2"/>
            </a:pPr>
            <a:r>
              <a:rPr lang="en-US" sz="1050" dirty="0" smtClean="0">
                <a:latin typeface="+mj-lt"/>
              </a:rPr>
              <a:t>The lease payments will provide the fixed income stream, to fund the distributions to the Investors;</a:t>
            </a:r>
          </a:p>
          <a:p>
            <a:pPr marL="342900" indent="-342900">
              <a:buAutoNum type="arabicPeriod" startAt="2"/>
            </a:pPr>
            <a:r>
              <a:rPr lang="en-US" sz="1050" dirty="0" smtClean="0">
                <a:latin typeface="+mj-lt"/>
              </a:rPr>
              <a:t>Azerbaijan will also act as servicing agent, whereby it will be responsible for the maintenance of the assets;</a:t>
            </a:r>
          </a:p>
          <a:p>
            <a:pPr marL="342900" indent="-342900">
              <a:buAutoNum type="arabicPeriod" startAt="2"/>
            </a:pPr>
            <a:r>
              <a:rPr lang="en-US" sz="1050" dirty="0" smtClean="0">
                <a:latin typeface="+mj-lt"/>
              </a:rPr>
              <a:t>Azerbaijan will enter into a “ Purchase Undertaking” to repurchase the asset at maturity (or upon early dissolution) for the Exercise Price</a:t>
            </a:r>
          </a:p>
        </p:txBody>
      </p:sp>
      <p:sp>
        <p:nvSpPr>
          <p:cNvPr id="18" name="TextBox 17"/>
          <p:cNvSpPr txBox="1"/>
          <p:nvPr/>
        </p:nvSpPr>
        <p:spPr>
          <a:xfrm>
            <a:off x="6477000" y="849868"/>
            <a:ext cx="3048000" cy="369332"/>
          </a:xfrm>
          <a:prstGeom prst="rect">
            <a:avLst/>
          </a:prstGeom>
          <a:noFill/>
        </p:spPr>
        <p:txBody>
          <a:bodyPr wrap="square" rtlCol="0">
            <a:spAutoFit/>
          </a:bodyPr>
          <a:lstStyle/>
          <a:p>
            <a:r>
              <a:rPr lang="en-US" dirty="0" err="1" smtClean="0"/>
              <a:t>Sukuk</a:t>
            </a:r>
            <a:r>
              <a:rPr lang="en-US" dirty="0" smtClean="0"/>
              <a:t> Structure-</a:t>
            </a:r>
            <a:r>
              <a:rPr lang="en-US" dirty="0" err="1" smtClean="0"/>
              <a:t>Ijarah</a:t>
            </a:r>
            <a:endParaRPr lang="en-US" dirty="0"/>
          </a:p>
        </p:txBody>
      </p:sp>
      <p:cxnSp>
        <p:nvCxnSpPr>
          <p:cNvPr id="20" name="Straight Connector 19"/>
          <p:cNvCxnSpPr/>
          <p:nvPr/>
        </p:nvCxnSpPr>
        <p:spPr>
          <a:xfrm rot="5400000">
            <a:off x="6439694" y="3771106"/>
            <a:ext cx="4953000" cy="158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04800" y="6324600"/>
            <a:ext cx="8534400" cy="369332"/>
          </a:xfrm>
          <a:prstGeom prst="rect">
            <a:avLst/>
          </a:prstGeom>
          <a:noFill/>
        </p:spPr>
        <p:txBody>
          <a:bodyPr wrap="square" rtlCol="0">
            <a:spAutoFit/>
          </a:bodyPr>
          <a:lstStyle/>
          <a:p>
            <a:pPr algn="r"/>
            <a:r>
              <a:rPr lang="en-US" dirty="0" smtClean="0"/>
              <a:t>4</a:t>
            </a:r>
            <a:endParaRPr lang="en-US" dirty="0"/>
          </a:p>
        </p:txBody>
      </p:sp>
      <p:pic>
        <p:nvPicPr>
          <p:cNvPr id="26" name="Picture 7" descr="http://cdn.trend.az/media/thumbnails/410x307/2013/02/28/Bank_Standard_logo_NEW_280213.jpg"/>
          <p:cNvPicPr>
            <a:picLocks noChangeAspect="1" noChangeArrowheads="1"/>
          </p:cNvPicPr>
          <p:nvPr/>
        </p:nvPicPr>
        <p:blipFill>
          <a:blip r:embed="rId3" cstate="print"/>
          <a:srcRect t="33387" b="33225"/>
          <a:stretch>
            <a:fillRect/>
          </a:stretch>
        </p:blipFill>
        <p:spPr bwMode="auto">
          <a:xfrm>
            <a:off x="457200" y="6324600"/>
            <a:ext cx="1524000" cy="38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angle 1"/>
          <p:cNvSpPr/>
          <p:nvPr/>
        </p:nvSpPr>
        <p:spPr>
          <a:xfrm>
            <a:off x="457200" y="6324600"/>
            <a:ext cx="1524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50000"/>
              </a:lnSpc>
            </a:pPr>
            <a:r>
              <a:rPr lang="en-US" sz="1200" b="1" u="sng" dirty="0" smtClean="0">
                <a:solidFill>
                  <a:srgbClr val="5F5F5F"/>
                </a:solidFill>
                <a:latin typeface="Trebuchet MS" pitchFamily="34" charset="0"/>
                <a:cs typeface="Arial" charset="0"/>
              </a:rPr>
              <a:t>An Azerbaijani </a:t>
            </a:r>
            <a:r>
              <a:rPr lang="en-US" sz="1200" b="1" u="sng" dirty="0" smtClean="0">
                <a:solidFill>
                  <a:srgbClr val="5F5F5F"/>
                </a:solidFill>
                <a:latin typeface="Trebuchet MS" pitchFamily="34" charset="0"/>
                <a:cs typeface="Arial" charset="0"/>
              </a:rPr>
              <a:t>Bank’s Islamic Finance Achievements </a:t>
            </a:r>
            <a:br>
              <a:rPr lang="en-US" sz="1200" b="1" u="sng" dirty="0" smtClean="0">
                <a:solidFill>
                  <a:srgbClr val="5F5F5F"/>
                </a:solidFill>
                <a:latin typeface="Trebuchet MS" pitchFamily="34" charset="0"/>
                <a:cs typeface="Arial" charset="0"/>
              </a:rPr>
            </a:br>
            <a:r>
              <a:rPr lang="en-US" sz="1200" b="1" u="sng" dirty="0" smtClean="0">
                <a:solidFill>
                  <a:srgbClr val="5F5F5F"/>
                </a:solidFill>
                <a:latin typeface="Trebuchet MS" pitchFamily="34" charset="0"/>
                <a:cs typeface="Arial" charset="0"/>
              </a:rPr>
              <a:t>(as a sample)</a:t>
            </a:r>
            <a:br>
              <a:rPr lang="en-US" sz="1200" b="1" u="sng" dirty="0" smtClean="0">
                <a:solidFill>
                  <a:srgbClr val="5F5F5F"/>
                </a:solidFill>
                <a:latin typeface="Trebuchet MS" pitchFamily="34" charset="0"/>
                <a:cs typeface="Arial" charset="0"/>
              </a:rPr>
            </a:br>
            <a:r>
              <a:rPr lang="en-US" sz="1200" i="1" u="sng" dirty="0" smtClean="0">
                <a:solidFill>
                  <a:srgbClr val="5F5F5F"/>
                </a:solidFill>
                <a:latin typeface="Trebuchet MS" pitchFamily="34" charset="0"/>
                <a:cs typeface="Arial" charset="0"/>
              </a:rPr>
              <a:t>2008-2018</a:t>
            </a:r>
            <a:br>
              <a:rPr lang="en-US" sz="1200" i="1" u="sng" dirty="0" smtClean="0">
                <a:solidFill>
                  <a:srgbClr val="5F5F5F"/>
                </a:solidFill>
                <a:latin typeface="Trebuchet MS" pitchFamily="34" charset="0"/>
                <a:cs typeface="Arial" charset="0"/>
              </a:rPr>
            </a:br>
            <a:endParaRPr lang="en-US" sz="1200" dirty="0"/>
          </a:p>
        </p:txBody>
      </p:sp>
      <p:sp>
        <p:nvSpPr>
          <p:cNvPr id="4" name="Rectangle 3"/>
          <p:cNvSpPr>
            <a:spLocks noGrp="1" noChangeArrowheads="1"/>
          </p:cNvSpPr>
          <p:nvPr>
            <p:ph idx="1"/>
          </p:nvPr>
        </p:nvSpPr>
        <p:spPr bwMode="gray">
          <a:xfrm>
            <a:off x="457200" y="1706880"/>
            <a:ext cx="8382000" cy="4770120"/>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marL="0" indent="0" eaLnBrk="1" hangingPunct="1">
              <a:buNone/>
            </a:pPr>
            <a:endParaRPr lang="en-US" sz="400" dirty="0" smtClean="0">
              <a:latin typeface="+mj-lt"/>
              <a:cs typeface="Arial" charset="0"/>
            </a:endParaRPr>
          </a:p>
          <a:p>
            <a:pPr marL="0" indent="0">
              <a:buFont typeface="Wingdings" pitchFamily="2" charset="2"/>
              <a:buChar char="Ø"/>
            </a:pPr>
            <a:r>
              <a:rPr lang="en-US" sz="1200" dirty="0" smtClean="0">
                <a:latin typeface="+mj-lt"/>
                <a:cs typeface="Arial" charset="0"/>
              </a:rPr>
              <a:t> </a:t>
            </a:r>
            <a:r>
              <a:rPr lang="en-US" sz="1400" b="1" dirty="0" smtClean="0">
                <a:latin typeface="+mj-lt"/>
                <a:cs typeface="Arial" charset="0"/>
              </a:rPr>
              <a:t>International Islamic Corporation for the Development of Private Sector (ICD / IDB Group, Saudi Arabia):</a:t>
            </a:r>
          </a:p>
          <a:p>
            <a:pPr marL="0" indent="0">
              <a:buNone/>
            </a:pPr>
            <a:r>
              <a:rPr lang="en-US" sz="1400" dirty="0" smtClean="0">
                <a:latin typeface="+mj-lt"/>
                <a:cs typeface="Arial" charset="0"/>
              </a:rPr>
              <a:t> - SME Line of Finance : $3.5m, through </a:t>
            </a:r>
            <a:r>
              <a:rPr lang="en-US" sz="1400" dirty="0" err="1" smtClean="0">
                <a:latin typeface="+mj-lt"/>
                <a:cs typeface="Arial" charset="0"/>
              </a:rPr>
              <a:t>Murabaha</a:t>
            </a:r>
            <a:r>
              <a:rPr lang="en-US" sz="1400" dirty="0" smtClean="0">
                <a:latin typeface="+mj-lt"/>
                <a:cs typeface="Arial" charset="0"/>
              </a:rPr>
              <a:t> and </a:t>
            </a:r>
            <a:r>
              <a:rPr lang="en-US" sz="1400" dirty="0" err="1" smtClean="0">
                <a:latin typeface="+mj-lt"/>
                <a:cs typeface="Arial" charset="0"/>
              </a:rPr>
              <a:t>Istisna’a</a:t>
            </a:r>
            <a:r>
              <a:rPr lang="en-US" sz="1400" dirty="0" smtClean="0">
                <a:latin typeface="+mj-lt"/>
                <a:cs typeface="Arial" charset="0"/>
              </a:rPr>
              <a:t> modalities, 5 year facility;</a:t>
            </a:r>
          </a:p>
          <a:p>
            <a:pPr marL="0" indent="0">
              <a:buNone/>
            </a:pPr>
            <a:r>
              <a:rPr lang="en-US" sz="1400" dirty="0" smtClean="0">
                <a:latin typeface="+mj-lt"/>
                <a:cs typeface="Arial" charset="0"/>
              </a:rPr>
              <a:t> - Islamic Deposit / Liquidity Placement: up to $12m through </a:t>
            </a:r>
            <a:r>
              <a:rPr lang="en-US" sz="1400" dirty="0" err="1" smtClean="0">
                <a:latin typeface="+mj-lt"/>
                <a:cs typeface="Arial" charset="0"/>
              </a:rPr>
              <a:t>Tawarrough</a:t>
            </a:r>
            <a:r>
              <a:rPr lang="en-US" sz="1400" dirty="0" smtClean="0">
                <a:latin typeface="+mj-lt"/>
                <a:cs typeface="Arial" charset="0"/>
              </a:rPr>
              <a:t> modality;</a:t>
            </a:r>
          </a:p>
          <a:p>
            <a:pPr marL="0" indent="0">
              <a:buNone/>
            </a:pPr>
            <a:r>
              <a:rPr lang="en-US" sz="1400" dirty="0" smtClean="0">
                <a:latin typeface="+mj-lt"/>
                <a:cs typeface="Arial" charset="0"/>
              </a:rPr>
              <a:t> - Current discussions underway for another $10m </a:t>
            </a:r>
            <a:r>
              <a:rPr lang="en-US" sz="1400" dirty="0" err="1" smtClean="0">
                <a:latin typeface="+mj-lt"/>
                <a:cs typeface="Arial" charset="0"/>
              </a:rPr>
              <a:t>Tawarrugh</a:t>
            </a:r>
            <a:r>
              <a:rPr lang="en-US" sz="1400" dirty="0" smtClean="0">
                <a:latin typeface="+mj-lt"/>
                <a:cs typeface="Arial" charset="0"/>
              </a:rPr>
              <a:t> placement under ICD liquidity management program;</a:t>
            </a:r>
            <a:endParaRPr lang="en-US" sz="1400" b="1" dirty="0" smtClean="0">
              <a:latin typeface="+mj-lt"/>
              <a:cs typeface="Arial" charset="0"/>
            </a:endParaRPr>
          </a:p>
          <a:p>
            <a:pPr marL="0" indent="0">
              <a:buFont typeface="Wingdings" pitchFamily="2" charset="2"/>
              <a:buChar char="Ø"/>
            </a:pPr>
            <a:r>
              <a:rPr lang="en-US" sz="1400" b="1" dirty="0" smtClean="0">
                <a:latin typeface="+mj-lt"/>
                <a:cs typeface="Arial" charset="0"/>
              </a:rPr>
              <a:t> International Islamic Trade Finance Corporation (ITFC / IDB Group, Saudi Arabia):</a:t>
            </a:r>
          </a:p>
          <a:p>
            <a:pPr marL="0" indent="0" eaLnBrk="1" hangingPunct="1">
              <a:buNone/>
            </a:pPr>
            <a:r>
              <a:rPr lang="en-US" sz="1400" dirty="0" smtClean="0">
                <a:latin typeface="+mj-lt"/>
                <a:cs typeface="Arial" charset="0"/>
              </a:rPr>
              <a:t> - Structured Trade Finance Operation ($30m – </a:t>
            </a:r>
            <a:r>
              <a:rPr lang="en-US" sz="1400" dirty="0" err="1" smtClean="0">
                <a:latin typeface="+mj-lt"/>
                <a:cs typeface="Arial" charset="0"/>
              </a:rPr>
              <a:t>Murahaba</a:t>
            </a:r>
            <a:r>
              <a:rPr lang="en-US" sz="1400" dirty="0" smtClean="0">
                <a:latin typeface="+mj-lt"/>
                <a:cs typeface="Arial" charset="0"/>
              </a:rPr>
              <a:t> modality) to supply raw materials to the largest smelter / steel goods manufacturer in Azerbaijan;</a:t>
            </a:r>
          </a:p>
          <a:p>
            <a:pPr marL="0" indent="0" eaLnBrk="1" hangingPunct="1">
              <a:buFont typeface="Wingdings" pitchFamily="2" charset="2"/>
              <a:buChar char="Ø"/>
            </a:pPr>
            <a:r>
              <a:rPr lang="en-US" sz="1400" dirty="0" smtClean="0">
                <a:latin typeface="+mj-lt"/>
                <a:cs typeface="Arial" charset="0"/>
              </a:rPr>
              <a:t> </a:t>
            </a:r>
            <a:r>
              <a:rPr lang="en-US" sz="1400" b="1" dirty="0" smtClean="0">
                <a:latin typeface="+mj-lt"/>
                <a:cs typeface="Arial" charset="0"/>
              </a:rPr>
              <a:t>Saba Islamic Bank (Yemen): </a:t>
            </a:r>
          </a:p>
          <a:p>
            <a:pPr marL="0" indent="0" eaLnBrk="1" hangingPunct="1">
              <a:buNone/>
            </a:pPr>
            <a:r>
              <a:rPr lang="en-US" sz="1400" dirty="0" smtClean="0">
                <a:latin typeface="+mj-lt"/>
                <a:cs typeface="Arial" charset="0"/>
              </a:rPr>
              <a:t> - Islamic Deposit / Liquidity Placement: up to $5m through </a:t>
            </a:r>
            <a:r>
              <a:rPr lang="en-US" sz="1400" dirty="0" err="1" smtClean="0">
                <a:latin typeface="+mj-lt"/>
                <a:cs typeface="Arial" charset="0"/>
              </a:rPr>
              <a:t>Wakala</a:t>
            </a:r>
            <a:r>
              <a:rPr lang="en-US" sz="1400" dirty="0" smtClean="0">
                <a:latin typeface="+mj-lt"/>
                <a:cs typeface="Arial" charset="0"/>
              </a:rPr>
              <a:t> agreement;</a:t>
            </a:r>
          </a:p>
          <a:p>
            <a:pPr marL="0" indent="0" eaLnBrk="1" hangingPunct="1">
              <a:lnSpc>
                <a:spcPct val="150000"/>
              </a:lnSpc>
              <a:buFont typeface="Wingdings" pitchFamily="2" charset="2"/>
              <a:buChar char="Ø"/>
            </a:pPr>
            <a:r>
              <a:rPr lang="en-US" sz="1400" dirty="0" smtClean="0">
                <a:latin typeface="+mj-lt"/>
                <a:cs typeface="Arial" charset="0"/>
              </a:rPr>
              <a:t>  </a:t>
            </a:r>
            <a:r>
              <a:rPr lang="en-US" sz="1400" b="1" dirty="0" err="1" smtClean="0">
                <a:latin typeface="+mj-lt"/>
                <a:cs typeface="Arial" charset="0"/>
              </a:rPr>
              <a:t>Ansar</a:t>
            </a:r>
            <a:r>
              <a:rPr lang="en-US" sz="1400" b="1" dirty="0" smtClean="0">
                <a:latin typeface="+mj-lt"/>
                <a:cs typeface="Arial" charset="0"/>
              </a:rPr>
              <a:t> Leasing (Azerbaijan – Saudi Arabia (ICD owned) Sharia compliant Leasing Company): </a:t>
            </a:r>
          </a:p>
          <a:p>
            <a:pPr marL="0" indent="0" eaLnBrk="1" hangingPunct="1">
              <a:spcBef>
                <a:spcPts val="200"/>
              </a:spcBef>
              <a:buFontTx/>
              <a:buChar char="-"/>
            </a:pPr>
            <a:r>
              <a:rPr lang="en-US" sz="1400" dirty="0" smtClean="0">
                <a:latin typeface="+mj-lt"/>
                <a:cs typeface="Arial" charset="0"/>
              </a:rPr>
              <a:t> Manage full banking operations / current account;</a:t>
            </a:r>
          </a:p>
          <a:p>
            <a:pPr marL="0" indent="0" eaLnBrk="1" hangingPunct="1">
              <a:spcBef>
                <a:spcPts val="200"/>
              </a:spcBef>
              <a:buFontTx/>
              <a:buChar char="-"/>
            </a:pPr>
            <a:r>
              <a:rPr lang="en-US" sz="1400" dirty="0" smtClean="0">
                <a:latin typeface="+mj-lt"/>
                <a:cs typeface="Arial" charset="0"/>
              </a:rPr>
              <a:t> Islamic  Deposit / Liquidity Placement: up to $5m;</a:t>
            </a:r>
          </a:p>
          <a:p>
            <a:pPr marL="0" indent="0" eaLnBrk="1" hangingPunct="1">
              <a:spcBef>
                <a:spcPts val="200"/>
              </a:spcBef>
              <a:buNone/>
            </a:pPr>
            <a:endParaRPr lang="en-US" sz="1400" dirty="0" smtClean="0">
              <a:latin typeface="+mj-lt"/>
              <a:cs typeface="Arial" charset="0"/>
            </a:endParaRPr>
          </a:p>
          <a:p>
            <a:pPr marL="0" indent="0" eaLnBrk="1" hangingPunct="1">
              <a:buFont typeface="Wingdings" pitchFamily="2" charset="2"/>
              <a:buChar char="Ø"/>
            </a:pPr>
            <a:r>
              <a:rPr lang="en-US" sz="1400" dirty="0" smtClean="0">
                <a:latin typeface="+mj-lt"/>
                <a:cs typeface="Arial" charset="0"/>
              </a:rPr>
              <a:t> </a:t>
            </a:r>
            <a:r>
              <a:rPr lang="en-US" sz="1400" b="1" dirty="0" smtClean="0">
                <a:latin typeface="+mj-lt"/>
                <a:cs typeface="Arial" charset="0"/>
              </a:rPr>
              <a:t>Caspian International Investment Company (CIIC – Sharia Compliant Equity investment company in Azerbaijan, established by ICD/IDB, several GCC Islamic Banks and Government of Azerbaijan):</a:t>
            </a:r>
          </a:p>
          <a:p>
            <a:pPr marL="0" indent="0" eaLnBrk="1" hangingPunct="1">
              <a:spcBef>
                <a:spcPts val="200"/>
              </a:spcBef>
              <a:buFontTx/>
              <a:buChar char="-"/>
            </a:pPr>
            <a:r>
              <a:rPr lang="en-US" sz="1400" dirty="0" smtClean="0">
                <a:latin typeface="+mj-lt"/>
                <a:cs typeface="Arial" charset="0"/>
              </a:rPr>
              <a:t> Manage full banking operations / current account;</a:t>
            </a:r>
          </a:p>
          <a:p>
            <a:pPr marL="0" indent="0" eaLnBrk="1" hangingPunct="1">
              <a:spcBef>
                <a:spcPts val="200"/>
              </a:spcBef>
              <a:buFontTx/>
              <a:buChar char="-"/>
            </a:pPr>
            <a:r>
              <a:rPr lang="en-US" sz="1400" dirty="0" smtClean="0">
                <a:latin typeface="+mj-lt"/>
                <a:cs typeface="Arial" charset="0"/>
              </a:rPr>
              <a:t> Co-investment through mutual project pipeline;</a:t>
            </a:r>
          </a:p>
          <a:p>
            <a:pPr marL="0" indent="0" eaLnBrk="1" hangingPunct="1">
              <a:spcBef>
                <a:spcPts val="200"/>
              </a:spcBef>
              <a:buFontTx/>
              <a:buChar char="-"/>
            </a:pPr>
            <a:r>
              <a:rPr lang="en-US" sz="1400" dirty="0" smtClean="0">
                <a:latin typeface="+mj-lt"/>
                <a:cs typeface="Arial" charset="0"/>
              </a:rPr>
              <a:t> Islamic  Deposit / Liquidity Placement: up to $10m;</a:t>
            </a:r>
          </a:p>
        </p:txBody>
      </p:sp>
      <p:pic>
        <p:nvPicPr>
          <p:cNvPr id="5" name="Picture 7" descr="http://cdn.trend.az/media/thumbnails/410x307/2013/02/28/Bank_Standard_logo_NEW_280213.jpg"/>
          <p:cNvPicPr>
            <a:picLocks noChangeAspect="1" noChangeArrowheads="1"/>
          </p:cNvPicPr>
          <p:nvPr/>
        </p:nvPicPr>
        <p:blipFill>
          <a:blip r:embed="rId2" cstate="print"/>
          <a:srcRect t="33387" b="33225"/>
          <a:stretch>
            <a:fillRect/>
          </a:stretch>
        </p:blipFill>
        <p:spPr bwMode="auto">
          <a:xfrm>
            <a:off x="457200" y="6324600"/>
            <a:ext cx="1524000" cy="38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Box 5"/>
          <p:cNvSpPr txBox="1"/>
          <p:nvPr/>
        </p:nvSpPr>
        <p:spPr>
          <a:xfrm>
            <a:off x="304800" y="6324600"/>
            <a:ext cx="8534400" cy="369332"/>
          </a:xfrm>
          <a:prstGeom prst="rect">
            <a:avLst/>
          </a:prstGeom>
          <a:noFill/>
        </p:spPr>
        <p:txBody>
          <a:bodyPr wrap="square" rtlCol="0">
            <a:spAutoFit/>
          </a:bodyPr>
          <a:lstStyle/>
          <a:p>
            <a:pPr algn="r"/>
            <a:r>
              <a:rPr lang="en-US" dirty="0"/>
              <a:t>5</a:t>
            </a:r>
          </a:p>
        </p:txBody>
      </p:sp>
      <p:sp>
        <p:nvSpPr>
          <p:cNvPr id="3" name="Rectangle 2"/>
          <p:cNvSpPr/>
          <p:nvPr/>
        </p:nvSpPr>
        <p:spPr>
          <a:xfrm>
            <a:off x="457200" y="63246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382000" cy="4495800"/>
          </a:xfrm>
        </p:spPr>
        <p:txBody>
          <a:bodyPr>
            <a:normAutofit/>
          </a:bodyPr>
          <a:lstStyle/>
          <a:p>
            <a:pPr>
              <a:buFont typeface="Wingdings" pitchFamily="2" charset="2"/>
              <a:buChar char="Ø"/>
            </a:pPr>
            <a:r>
              <a:rPr lang="en-US" sz="1250" b="1" dirty="0" smtClean="0">
                <a:latin typeface="+mj-lt"/>
                <a:cs typeface="Arial" charset="0"/>
              </a:rPr>
              <a:t>Russian Federation: “</a:t>
            </a:r>
            <a:r>
              <a:rPr lang="en-US" sz="1250" dirty="0" err="1" smtClean="0">
                <a:latin typeface="+mj-lt"/>
                <a:cs typeface="Arial" charset="0"/>
              </a:rPr>
              <a:t>Ak</a:t>
            </a:r>
            <a:r>
              <a:rPr lang="en-US" sz="1250" dirty="0" smtClean="0">
                <a:latin typeface="+mj-lt"/>
                <a:cs typeface="Arial" charset="0"/>
              </a:rPr>
              <a:t> Bars” Bank Commodity </a:t>
            </a:r>
            <a:r>
              <a:rPr lang="en-US" sz="1250" dirty="0" err="1" smtClean="0">
                <a:latin typeface="+mj-lt"/>
                <a:cs typeface="Arial" charset="0"/>
              </a:rPr>
              <a:t>Murabaha</a:t>
            </a:r>
            <a:r>
              <a:rPr lang="en-US" sz="1250" dirty="0" smtClean="0">
                <a:latin typeface="+mj-lt"/>
                <a:cs typeface="Arial" charset="0"/>
              </a:rPr>
              <a:t> syndication: $60m (2011) and $100m (2013);</a:t>
            </a:r>
            <a:endParaRPr lang="en-US" sz="1250" dirty="0" smtClean="0">
              <a:latin typeface="+mj-lt"/>
            </a:endParaRPr>
          </a:p>
          <a:p>
            <a:pPr>
              <a:buFont typeface="Wingdings" pitchFamily="2" charset="2"/>
              <a:buChar char="Ø"/>
            </a:pPr>
            <a:r>
              <a:rPr lang="en-US" sz="1250" b="1" dirty="0" smtClean="0">
                <a:latin typeface="+mj-lt"/>
                <a:cs typeface="Arial" charset="0"/>
              </a:rPr>
              <a:t>Azerbaijan: </a:t>
            </a:r>
          </a:p>
          <a:p>
            <a:pPr marL="0" indent="0">
              <a:buNone/>
            </a:pPr>
            <a:r>
              <a:rPr lang="en-US" sz="1250" b="1" dirty="0" smtClean="0">
                <a:latin typeface="+mj-lt"/>
                <a:cs typeface="Arial" charset="0"/>
              </a:rPr>
              <a:t>- </a:t>
            </a:r>
            <a:r>
              <a:rPr lang="en-US" sz="1250" dirty="0" smtClean="0">
                <a:latin typeface="+mj-lt"/>
                <a:cs typeface="Arial" charset="0"/>
              </a:rPr>
              <a:t>International Bank of Azerbaijan (IBA) operates Islamic window since Aug. 2012. Operates </a:t>
            </a:r>
            <a:r>
              <a:rPr lang="en-US" sz="1250" dirty="0" err="1" smtClean="0">
                <a:latin typeface="+mj-lt"/>
                <a:cs typeface="Arial" charset="0"/>
              </a:rPr>
              <a:t>Sharia’a</a:t>
            </a:r>
            <a:r>
              <a:rPr lang="en-US" sz="1250" dirty="0" smtClean="0">
                <a:latin typeface="+mj-lt"/>
                <a:cs typeface="Arial" charset="0"/>
              </a:rPr>
              <a:t> compliant credit card facility, syndicated over $120m in Islamic funding early 2014. Prepares to launch a separate </a:t>
            </a:r>
            <a:r>
              <a:rPr lang="en-US" sz="1250" dirty="0" err="1" smtClean="0">
                <a:latin typeface="+mj-lt"/>
                <a:cs typeface="Arial" charset="0"/>
              </a:rPr>
              <a:t>Sharia’a</a:t>
            </a:r>
            <a:r>
              <a:rPr lang="en-US" sz="1250" dirty="0" smtClean="0">
                <a:latin typeface="+mj-lt"/>
                <a:cs typeface="Arial" charset="0"/>
              </a:rPr>
              <a:t> compliant Unit within Q2, 2015. Islamic unit assets are expected to reach over $300m by the end of 2014;</a:t>
            </a:r>
          </a:p>
          <a:p>
            <a:pPr marL="0" indent="0">
              <a:buFontTx/>
              <a:buChar char="-"/>
            </a:pPr>
            <a:r>
              <a:rPr lang="en-US" sz="1250" dirty="0" smtClean="0">
                <a:latin typeface="+mj-lt"/>
                <a:cs typeface="Arial" charset="0"/>
              </a:rPr>
              <a:t>ICD-IDB operates </a:t>
            </a:r>
            <a:r>
              <a:rPr lang="en-US" sz="1250" dirty="0" err="1" smtClean="0">
                <a:latin typeface="+mj-lt"/>
                <a:cs typeface="Arial" charset="0"/>
              </a:rPr>
              <a:t>Ansar</a:t>
            </a:r>
            <a:r>
              <a:rPr lang="en-US" sz="1250" dirty="0" smtClean="0">
                <a:latin typeface="+mj-lt"/>
                <a:cs typeface="Arial" charset="0"/>
              </a:rPr>
              <a:t> Leasing and facilitates activities of Caspian International Investment Company (CIIC) – </a:t>
            </a:r>
            <a:r>
              <a:rPr lang="en-US" sz="1250" dirty="0" err="1" smtClean="0">
                <a:latin typeface="+mj-lt"/>
                <a:cs typeface="Arial" charset="0"/>
              </a:rPr>
              <a:t>Sharia</a:t>
            </a:r>
            <a:r>
              <a:rPr lang="en-US" sz="1250" dirty="0" smtClean="0">
                <a:latin typeface="+mj-lt"/>
                <a:cs typeface="Arial" charset="0"/>
              </a:rPr>
              <a:t> compliant vehicles for leasing and equity investment operations, composed of a number major international Islamic funds and banks.</a:t>
            </a:r>
          </a:p>
          <a:p>
            <a:pPr>
              <a:buFont typeface="Wingdings" pitchFamily="2" charset="2"/>
              <a:buChar char="Ø"/>
            </a:pPr>
            <a:r>
              <a:rPr lang="en-US" sz="1250" b="1" dirty="0" smtClean="0">
                <a:latin typeface="+mj-lt"/>
                <a:cs typeface="Arial" charset="0"/>
              </a:rPr>
              <a:t>Kazakhstan: </a:t>
            </a:r>
          </a:p>
          <a:p>
            <a:pPr marL="0" indent="0">
              <a:spcBef>
                <a:spcPts val="200"/>
              </a:spcBef>
              <a:buFontTx/>
              <a:buChar char="-"/>
            </a:pPr>
            <a:r>
              <a:rPr lang="en-US" sz="1250" dirty="0" smtClean="0">
                <a:latin typeface="+mj-lt"/>
                <a:cs typeface="Arial" charset="0"/>
              </a:rPr>
              <a:t> Development Bank of Kazakhstan (DBK) issued a RM240m ($ 71.7m) 5-year ringgit-denominated </a:t>
            </a:r>
            <a:r>
              <a:rPr lang="en-US" sz="1250" dirty="0" err="1" smtClean="0">
                <a:latin typeface="+mj-lt"/>
                <a:cs typeface="Arial" charset="0"/>
              </a:rPr>
              <a:t>Sukuk</a:t>
            </a:r>
            <a:r>
              <a:rPr lang="en-US" sz="1250" dirty="0" smtClean="0">
                <a:latin typeface="+mj-lt"/>
                <a:cs typeface="Arial" charset="0"/>
              </a:rPr>
              <a:t> in the 1</a:t>
            </a:r>
            <a:r>
              <a:rPr lang="en-US" sz="1250" baseline="30000" dirty="0" smtClean="0">
                <a:latin typeface="+mj-lt"/>
                <a:cs typeface="Arial" charset="0"/>
              </a:rPr>
              <a:t>st</a:t>
            </a:r>
            <a:r>
              <a:rPr lang="en-US" sz="1250" dirty="0" smtClean="0">
                <a:latin typeface="+mj-lt"/>
                <a:cs typeface="Arial" charset="0"/>
              </a:rPr>
              <a:t> tranche of a RM1.5bn ($449M) </a:t>
            </a:r>
            <a:r>
              <a:rPr lang="en-US" sz="1250" dirty="0" err="1" smtClean="0">
                <a:latin typeface="+mj-lt"/>
                <a:cs typeface="Arial" charset="0"/>
              </a:rPr>
              <a:t>Sukuk</a:t>
            </a:r>
            <a:r>
              <a:rPr lang="en-US" sz="1250" dirty="0" smtClean="0">
                <a:latin typeface="+mj-lt"/>
                <a:cs typeface="Arial" charset="0"/>
              </a:rPr>
              <a:t> Murabaha program – June 2012;</a:t>
            </a:r>
          </a:p>
          <a:p>
            <a:pPr marL="0" indent="0">
              <a:spcBef>
                <a:spcPts val="200"/>
              </a:spcBef>
              <a:buFontTx/>
              <a:buChar char="-"/>
            </a:pPr>
            <a:r>
              <a:rPr lang="en-US" sz="1250" dirty="0" smtClean="0">
                <a:latin typeface="+mj-lt"/>
                <a:cs typeface="Arial" charset="0"/>
              </a:rPr>
              <a:t> ICD, a private sector arm of the Islamic Development Bank (IDB) acquired 35% stake in local Zaman Bank and plans to convert it to fully Islamic bank by 2021; </a:t>
            </a:r>
          </a:p>
          <a:p>
            <a:pPr marL="0" indent="0">
              <a:spcBef>
                <a:spcPts val="200"/>
              </a:spcBef>
              <a:buFontTx/>
              <a:buChar char="-"/>
            </a:pPr>
            <a:r>
              <a:rPr lang="en-US" sz="1250" dirty="0" smtClean="0">
                <a:latin typeface="+mj-lt"/>
                <a:cs typeface="Arial" charset="0"/>
              </a:rPr>
              <a:t>Islamic Development Bank (IDB) has provided over $190M in Sharia compliant Line of Financing (</a:t>
            </a:r>
            <a:r>
              <a:rPr lang="en-US" sz="1250" dirty="0" err="1" smtClean="0">
                <a:latin typeface="+mj-lt"/>
                <a:cs typeface="Arial" charset="0"/>
              </a:rPr>
              <a:t>LoF</a:t>
            </a:r>
            <a:r>
              <a:rPr lang="en-US" sz="1250" dirty="0" smtClean="0">
                <a:latin typeface="+mj-lt"/>
                <a:cs typeface="Arial" charset="0"/>
              </a:rPr>
              <a:t>) to top 5 banks to support small and medium size enterprises (SME) over the period of 2010 – 2014;</a:t>
            </a:r>
          </a:p>
          <a:p>
            <a:pPr marL="0" indent="0">
              <a:spcBef>
                <a:spcPts val="200"/>
              </a:spcBef>
              <a:buFontTx/>
              <a:buChar char="-"/>
            </a:pPr>
            <a:r>
              <a:rPr lang="en-US" sz="1250" dirty="0" smtClean="0">
                <a:latin typeface="+mj-lt"/>
                <a:cs typeface="Arial" charset="0"/>
              </a:rPr>
              <a:t> </a:t>
            </a:r>
            <a:r>
              <a:rPr lang="en-US" sz="1250" dirty="0" err="1" smtClean="0">
                <a:latin typeface="+mj-lt"/>
                <a:cs typeface="Arial" charset="0"/>
              </a:rPr>
              <a:t>AlHilal</a:t>
            </a:r>
            <a:r>
              <a:rPr lang="en-US" sz="1250" dirty="0" smtClean="0">
                <a:latin typeface="+mj-lt"/>
                <a:cs typeface="Arial" charset="0"/>
              </a:rPr>
              <a:t> Islamic Bank of Abu Dhabi operates a full-fledged subsidiary (over 200m in assets) in Almaty, Kazakhstan with branches in the capital city of </a:t>
            </a:r>
            <a:r>
              <a:rPr lang="en-US" sz="1250" dirty="0" err="1" smtClean="0">
                <a:latin typeface="+mj-lt"/>
                <a:cs typeface="Arial" charset="0"/>
              </a:rPr>
              <a:t>Nur</a:t>
            </a:r>
            <a:r>
              <a:rPr lang="en-US" sz="1250" dirty="0" smtClean="0">
                <a:latin typeface="+mj-lt"/>
                <a:cs typeface="Arial" charset="0"/>
              </a:rPr>
              <a:t>-Sultan &amp; southern city of </a:t>
            </a:r>
            <a:r>
              <a:rPr lang="en-US" sz="1250" dirty="0" err="1" smtClean="0">
                <a:latin typeface="+mj-lt"/>
                <a:cs typeface="Arial" charset="0"/>
              </a:rPr>
              <a:t>Shymkent</a:t>
            </a:r>
            <a:r>
              <a:rPr lang="en-US" sz="1250" dirty="0" smtClean="0">
                <a:latin typeface="+mj-lt"/>
                <a:cs typeface="Arial" charset="0"/>
              </a:rPr>
              <a:t>.</a:t>
            </a:r>
            <a:endParaRPr lang="en-US" sz="1250" dirty="0" smtClean="0">
              <a:latin typeface="+mj-lt"/>
            </a:endParaRPr>
          </a:p>
          <a:p>
            <a:pPr>
              <a:buFont typeface="Wingdings" pitchFamily="2" charset="2"/>
              <a:buChar char="Ø"/>
            </a:pPr>
            <a:r>
              <a:rPr lang="en-US" sz="1250" b="1" dirty="0" smtClean="0">
                <a:latin typeface="+mj-lt"/>
                <a:cs typeface="Arial" charset="0"/>
              </a:rPr>
              <a:t>Uzbekistan: </a:t>
            </a:r>
            <a:r>
              <a:rPr lang="en-US" sz="1250" dirty="0" smtClean="0">
                <a:latin typeface="+mj-lt"/>
                <a:cs typeface="Arial" charset="0"/>
              </a:rPr>
              <a:t>Lines of Financing totaling over $330m from the ICD-IDB for commercial banks fro the development of SME Sector;</a:t>
            </a:r>
            <a:endParaRPr lang="en-US" sz="1250" dirty="0" smtClean="0">
              <a:latin typeface="+mj-lt"/>
            </a:endParaRPr>
          </a:p>
          <a:p>
            <a:pPr>
              <a:buFont typeface="Wingdings" pitchFamily="2" charset="2"/>
              <a:buChar char="Ø"/>
            </a:pPr>
            <a:r>
              <a:rPr lang="en-US" sz="1250" b="1" dirty="0" smtClean="0">
                <a:latin typeface="+mj-lt"/>
                <a:cs typeface="Arial" charset="0"/>
              </a:rPr>
              <a:t>Tajikistan &amp; Kyrgyz Republic </a:t>
            </a:r>
            <a:r>
              <a:rPr lang="en-US" sz="1250" dirty="0" smtClean="0">
                <a:latin typeface="+mj-lt"/>
                <a:cs typeface="Arial" charset="0"/>
              </a:rPr>
              <a:t>received grants from the IDB for development and enhancement of Islamic finance regulatory framework, including Takaful and </a:t>
            </a:r>
            <a:r>
              <a:rPr lang="en-US" sz="1250" dirty="0" err="1" smtClean="0">
                <a:latin typeface="+mj-lt"/>
                <a:cs typeface="Arial" charset="0"/>
              </a:rPr>
              <a:t>Sukuk</a:t>
            </a:r>
            <a:r>
              <a:rPr lang="en-US" sz="1250" dirty="0" smtClean="0">
                <a:latin typeface="+mj-lt"/>
                <a:cs typeface="Arial" charset="0"/>
              </a:rPr>
              <a:t>. </a:t>
            </a:r>
            <a:endParaRPr lang="en-US" sz="1250" dirty="0">
              <a:latin typeface="+mj-lt"/>
            </a:endParaRPr>
          </a:p>
        </p:txBody>
      </p:sp>
      <p:sp>
        <p:nvSpPr>
          <p:cNvPr id="4" name="Title 1"/>
          <p:cNvSpPr>
            <a:spLocks noGrp="1"/>
          </p:cNvSpPr>
          <p:nvPr>
            <p:ph type="title"/>
          </p:nvPr>
        </p:nvSpPr>
        <p:spPr>
          <a:xfrm>
            <a:off x="304800" y="838200"/>
            <a:ext cx="8229600" cy="591312"/>
          </a:xfrm>
        </p:spPr>
        <p:txBody>
          <a:bodyPr>
            <a:normAutofit/>
          </a:bodyPr>
          <a:lstStyle/>
          <a:p>
            <a:pPr algn="ctr">
              <a:lnSpc>
                <a:spcPct val="150000"/>
              </a:lnSpc>
            </a:pPr>
            <a:r>
              <a:rPr lang="en-US" sz="1600" b="1" u="sng" dirty="0" smtClean="0">
                <a:latin typeface="Trebuchet MS" pitchFamily="34" charset="0"/>
                <a:cs typeface="Arial" charset="0"/>
              </a:rPr>
              <a:t>Noticeable Achievements in Islamic Finance Sector in the CIS region </a:t>
            </a:r>
          </a:p>
        </p:txBody>
      </p:sp>
      <p:sp>
        <p:nvSpPr>
          <p:cNvPr id="5" name="TextBox 4"/>
          <p:cNvSpPr txBox="1"/>
          <p:nvPr/>
        </p:nvSpPr>
        <p:spPr>
          <a:xfrm>
            <a:off x="304800" y="6324600"/>
            <a:ext cx="8534400" cy="369332"/>
          </a:xfrm>
          <a:prstGeom prst="rect">
            <a:avLst/>
          </a:prstGeom>
          <a:noFill/>
        </p:spPr>
        <p:txBody>
          <a:bodyPr wrap="square" rtlCol="0">
            <a:spAutoFit/>
          </a:bodyPr>
          <a:lstStyle/>
          <a:p>
            <a:pPr algn="r"/>
            <a:r>
              <a:rPr lang="en-US" dirty="0"/>
              <a:t>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0" cy="6858000"/>
          </a:xfrm>
        </p:spPr>
      </p:pic>
      <p:sp>
        <p:nvSpPr>
          <p:cNvPr id="19" name="Rectangle 5">
            <a:extLst>
              <a:ext uri="{FF2B5EF4-FFF2-40B4-BE49-F238E27FC236}">
                <a16:creationId xmlns:a16="http://schemas.microsoft.com/office/drawing/2014/main" id="{6D100B01-683C-4F8E-8AE3-B02E464DC50E}"/>
              </a:ext>
            </a:extLst>
          </p:cNvPr>
          <p:cNvSpPr/>
          <p:nvPr/>
        </p:nvSpPr>
        <p:spPr>
          <a:xfrm>
            <a:off x="357189" y="357188"/>
            <a:ext cx="6176961" cy="900112"/>
          </a:xfrm>
          <a:prstGeom prst="rect">
            <a:avLst/>
          </a:prstGeom>
          <a:solidFill>
            <a:srgbClr val="002060"/>
          </a:solidFill>
          <a:ln>
            <a:noFill/>
          </a:ln>
          <a:effectLst>
            <a:outerShdw blurRad="317500" dist="127000" dir="16200000" algn="ctr"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lIns="270000" anchor="ctr"/>
          <a:lstStyle/>
          <a:p>
            <a:pPr fontAlgn="auto">
              <a:lnSpc>
                <a:spcPts val="3000"/>
              </a:lnSpc>
              <a:spcBef>
                <a:spcPts val="0"/>
              </a:spcBef>
              <a:spcAft>
                <a:spcPts val="0"/>
              </a:spcAft>
              <a:defRPr/>
            </a:pPr>
            <a:r>
              <a:rPr lang="tr-TR" sz="2400" b="1" dirty="0" err="1">
                <a:latin typeface="Garamond" panose="02020404030301010803" pitchFamily="18" charset="0"/>
                <a:cs typeface="Times New Roman" panose="02020603050405020304" pitchFamily="18" charset="0"/>
              </a:rPr>
              <a:t>Snapshot</a:t>
            </a:r>
            <a:r>
              <a:rPr lang="tr-TR" sz="2400" b="1" dirty="0">
                <a:latin typeface="Garamond" panose="02020404030301010803" pitchFamily="18" charset="0"/>
                <a:cs typeface="Times New Roman" panose="02020603050405020304" pitchFamily="18" charset="0"/>
              </a:rPr>
              <a:t>: </a:t>
            </a:r>
            <a:r>
              <a:rPr lang="en-US" sz="2400" b="1" dirty="0">
                <a:latin typeface="Garamond" panose="02020404030301010803" pitchFamily="18" charset="0"/>
                <a:cs typeface="Times New Roman" panose="02020603050405020304" pitchFamily="18" charset="0"/>
              </a:rPr>
              <a:t> Islamic Finance Activity in Selected CIS Countries</a:t>
            </a:r>
            <a:r>
              <a:rPr lang="tr-TR" sz="2400" b="1" dirty="0">
                <a:latin typeface="Garamond" panose="02020404030301010803" pitchFamily="18" charset="0"/>
                <a:cs typeface="Times New Roman" panose="02020603050405020304" pitchFamily="18" charset="0"/>
              </a:rPr>
              <a:t> </a:t>
            </a:r>
            <a:r>
              <a:rPr lang="tr-TR" sz="2400" b="1" dirty="0" err="1">
                <a:latin typeface="Garamond" panose="02020404030301010803" pitchFamily="18" charset="0"/>
                <a:cs typeface="Times New Roman" panose="02020603050405020304" pitchFamily="18" charset="0"/>
              </a:rPr>
              <a:t>and</a:t>
            </a:r>
            <a:r>
              <a:rPr lang="tr-TR" sz="2400" b="1" dirty="0">
                <a:latin typeface="Garamond" panose="02020404030301010803" pitchFamily="18" charset="0"/>
                <a:cs typeface="Times New Roman" panose="02020603050405020304" pitchFamily="18" charset="0"/>
              </a:rPr>
              <a:t> </a:t>
            </a:r>
            <a:r>
              <a:rPr lang="tr-TR" sz="2400" b="1" dirty="0" err="1">
                <a:latin typeface="Garamond" panose="02020404030301010803" pitchFamily="18" charset="0"/>
                <a:cs typeface="Times New Roman" panose="02020603050405020304" pitchFamily="18" charset="0"/>
              </a:rPr>
              <a:t>Turkey</a:t>
            </a:r>
            <a:endParaRPr lang="tr-TR" sz="2400" b="1" dirty="0">
              <a:latin typeface="Garamond" panose="02020404030301010803" pitchFamily="18" charset="0"/>
              <a:cs typeface="Times New Roman" panose="02020603050405020304" pitchFamily="18" charset="0"/>
            </a:endParaRPr>
          </a:p>
        </p:txBody>
      </p:sp>
      <p:graphicFrame>
        <p:nvGraphicFramePr>
          <p:cNvPr id="3" name="Tablo 2">
            <a:extLst>
              <a:ext uri="{FF2B5EF4-FFF2-40B4-BE49-F238E27FC236}">
                <a16:creationId xmlns:a16="http://schemas.microsoft.com/office/drawing/2014/main" id="{4ADEFD29-0B4A-44CD-AD53-8DB0271EE6AC}"/>
              </a:ext>
            </a:extLst>
          </p:cNvPr>
          <p:cNvGraphicFramePr>
            <a:graphicFrameLocks noGrp="1"/>
          </p:cNvGraphicFramePr>
          <p:nvPr>
            <p:extLst/>
          </p:nvPr>
        </p:nvGraphicFramePr>
        <p:xfrm>
          <a:off x="357189" y="1300548"/>
          <a:ext cx="8624066" cy="3992880"/>
        </p:xfrm>
        <a:graphic>
          <a:graphicData uri="http://schemas.openxmlformats.org/drawingml/2006/table">
            <a:tbl>
              <a:tblPr firstRow="1" bandRow="1">
                <a:tableStyleId>{5C22544A-7EE6-4342-B048-85BDC9FD1C3A}</a:tableStyleId>
              </a:tblPr>
              <a:tblGrid>
                <a:gridCol w="1172066">
                  <a:extLst>
                    <a:ext uri="{9D8B030D-6E8A-4147-A177-3AD203B41FA5}">
                      <a16:colId xmlns:a16="http://schemas.microsoft.com/office/drawing/2014/main" val="687888495"/>
                    </a:ext>
                  </a:extLst>
                </a:gridCol>
                <a:gridCol w="848185">
                  <a:extLst>
                    <a:ext uri="{9D8B030D-6E8A-4147-A177-3AD203B41FA5}">
                      <a16:colId xmlns:a16="http://schemas.microsoft.com/office/drawing/2014/main" val="1320915349"/>
                    </a:ext>
                  </a:extLst>
                </a:gridCol>
                <a:gridCol w="807815">
                  <a:extLst>
                    <a:ext uri="{9D8B030D-6E8A-4147-A177-3AD203B41FA5}">
                      <a16:colId xmlns:a16="http://schemas.microsoft.com/office/drawing/2014/main" val="747377990"/>
                    </a:ext>
                  </a:extLst>
                </a:gridCol>
                <a:gridCol w="828000">
                  <a:extLst>
                    <a:ext uri="{9D8B030D-6E8A-4147-A177-3AD203B41FA5}">
                      <a16:colId xmlns:a16="http://schemas.microsoft.com/office/drawing/2014/main" val="3670611893"/>
                    </a:ext>
                  </a:extLst>
                </a:gridCol>
                <a:gridCol w="828000">
                  <a:extLst>
                    <a:ext uri="{9D8B030D-6E8A-4147-A177-3AD203B41FA5}">
                      <a16:colId xmlns:a16="http://schemas.microsoft.com/office/drawing/2014/main" val="407523560"/>
                    </a:ext>
                  </a:extLst>
                </a:gridCol>
                <a:gridCol w="828000">
                  <a:extLst>
                    <a:ext uri="{9D8B030D-6E8A-4147-A177-3AD203B41FA5}">
                      <a16:colId xmlns:a16="http://schemas.microsoft.com/office/drawing/2014/main" val="862864553"/>
                    </a:ext>
                  </a:extLst>
                </a:gridCol>
                <a:gridCol w="828000">
                  <a:extLst>
                    <a:ext uri="{9D8B030D-6E8A-4147-A177-3AD203B41FA5}">
                      <a16:colId xmlns:a16="http://schemas.microsoft.com/office/drawing/2014/main" val="335684746"/>
                    </a:ext>
                  </a:extLst>
                </a:gridCol>
                <a:gridCol w="828000">
                  <a:extLst>
                    <a:ext uri="{9D8B030D-6E8A-4147-A177-3AD203B41FA5}">
                      <a16:colId xmlns:a16="http://schemas.microsoft.com/office/drawing/2014/main" val="446443573"/>
                    </a:ext>
                  </a:extLst>
                </a:gridCol>
                <a:gridCol w="828000">
                  <a:extLst>
                    <a:ext uri="{9D8B030D-6E8A-4147-A177-3AD203B41FA5}">
                      <a16:colId xmlns:a16="http://schemas.microsoft.com/office/drawing/2014/main" val="760444353"/>
                    </a:ext>
                  </a:extLst>
                </a:gridCol>
                <a:gridCol w="828000">
                  <a:extLst>
                    <a:ext uri="{9D8B030D-6E8A-4147-A177-3AD203B41FA5}">
                      <a16:colId xmlns:a16="http://schemas.microsoft.com/office/drawing/2014/main" val="496380643"/>
                    </a:ext>
                  </a:extLst>
                </a:gridCol>
              </a:tblGrid>
              <a:tr h="666846">
                <a:tc>
                  <a:txBody>
                    <a:bodyPr/>
                    <a:lstStyle/>
                    <a:p>
                      <a:pPr algn="l"/>
                      <a:r>
                        <a:rPr lang="tr-TR" sz="1000" b="1" dirty="0">
                          <a:latin typeface="Garamond" panose="02020404030301010803" pitchFamily="18" charset="0"/>
                        </a:rPr>
                        <a:t>Country</a:t>
                      </a:r>
                    </a:p>
                  </a:txBody>
                  <a:tcPr anchor="ctr"/>
                </a:tc>
                <a:tc>
                  <a:txBody>
                    <a:bodyPr/>
                    <a:lstStyle/>
                    <a:p>
                      <a:r>
                        <a:rPr lang="tr-TR" sz="1000" b="1" dirty="0" err="1">
                          <a:latin typeface="Garamond" panose="02020404030301010803" pitchFamily="18" charset="0"/>
                        </a:rPr>
                        <a:t>Islamic</a:t>
                      </a:r>
                      <a:r>
                        <a:rPr lang="tr-TR" sz="1000" b="1" dirty="0">
                          <a:latin typeface="Garamond" panose="02020404030301010803" pitchFamily="18" charset="0"/>
                        </a:rPr>
                        <a:t> </a:t>
                      </a:r>
                      <a:r>
                        <a:rPr lang="tr-TR" sz="1000" b="1" dirty="0" err="1">
                          <a:latin typeface="Garamond" panose="02020404030301010803" pitchFamily="18" charset="0"/>
                        </a:rPr>
                        <a:t>Regulations</a:t>
                      </a:r>
                      <a:endParaRPr lang="tr-TR" sz="1000" b="1" dirty="0">
                        <a:latin typeface="Garamond" panose="02020404030301010803" pitchFamily="18" charset="0"/>
                      </a:endParaRPr>
                    </a:p>
                  </a:txBody>
                  <a:tcPr/>
                </a:tc>
                <a:tc>
                  <a:txBody>
                    <a:bodyPr/>
                    <a:lstStyle/>
                    <a:p>
                      <a:r>
                        <a:rPr lang="tr-TR" sz="1000" b="1" dirty="0" err="1">
                          <a:latin typeface="Garamond" panose="02020404030301010803" pitchFamily="18" charset="0"/>
                        </a:rPr>
                        <a:t>Issued</a:t>
                      </a:r>
                      <a:r>
                        <a:rPr lang="tr-TR" sz="1000" b="1" dirty="0">
                          <a:latin typeface="Garamond" panose="02020404030301010803" pitchFamily="18" charset="0"/>
                        </a:rPr>
                        <a:t> Sukuk</a:t>
                      </a:r>
                    </a:p>
                  </a:txBody>
                  <a:tcPr/>
                </a:tc>
                <a:tc>
                  <a:txBody>
                    <a:bodyPr/>
                    <a:lstStyle/>
                    <a:p>
                      <a:r>
                        <a:rPr lang="tr-TR" sz="1000" b="1" dirty="0">
                          <a:latin typeface="Garamond" panose="02020404030301010803" pitchFamily="18" charset="0"/>
                        </a:rPr>
                        <a:t>Planning Sukuk</a:t>
                      </a:r>
                    </a:p>
                  </a:txBody>
                  <a:tcPr/>
                </a:tc>
                <a:tc>
                  <a:txBody>
                    <a:bodyPr/>
                    <a:lstStyle/>
                    <a:p>
                      <a:r>
                        <a:rPr lang="tr-TR" sz="1000" b="1" dirty="0" err="1">
                          <a:latin typeface="Garamond" panose="02020404030301010803" pitchFamily="18" charset="0"/>
                        </a:rPr>
                        <a:t>Islamic</a:t>
                      </a:r>
                      <a:r>
                        <a:rPr lang="tr-TR" sz="1000" b="1" dirty="0">
                          <a:latin typeface="Garamond" panose="02020404030301010803" pitchFamily="18" charset="0"/>
                        </a:rPr>
                        <a:t> </a:t>
                      </a:r>
                      <a:r>
                        <a:rPr lang="tr-TR" sz="1000" b="1" dirty="0" err="1">
                          <a:latin typeface="Garamond" panose="02020404030301010803" pitchFamily="18" charset="0"/>
                        </a:rPr>
                        <a:t>Banks</a:t>
                      </a:r>
                      <a:endParaRPr lang="tr-TR" sz="1000" b="1" dirty="0">
                        <a:latin typeface="Garamond" panose="02020404030301010803" pitchFamily="18" charset="0"/>
                      </a:endParaRPr>
                    </a:p>
                  </a:txBody>
                  <a:tcPr/>
                </a:tc>
                <a:tc>
                  <a:txBody>
                    <a:bodyPr/>
                    <a:lstStyle/>
                    <a:p>
                      <a:r>
                        <a:rPr lang="tr-TR" sz="1000" b="1" dirty="0" err="1">
                          <a:latin typeface="Garamond" panose="02020404030301010803" pitchFamily="18" charset="0"/>
                        </a:rPr>
                        <a:t>Banks</a:t>
                      </a:r>
                      <a:r>
                        <a:rPr lang="tr-TR" sz="1000" b="1" dirty="0">
                          <a:latin typeface="Garamond" panose="02020404030301010803" pitchFamily="18" charset="0"/>
                        </a:rPr>
                        <a:t> </a:t>
                      </a:r>
                      <a:r>
                        <a:rPr lang="tr-TR" sz="1000" b="1" dirty="0" err="1">
                          <a:latin typeface="Garamond" panose="02020404030301010803" pitchFamily="18" charset="0"/>
                        </a:rPr>
                        <a:t>with</a:t>
                      </a:r>
                      <a:r>
                        <a:rPr lang="tr-TR" sz="1000" b="1" dirty="0">
                          <a:latin typeface="Garamond" panose="02020404030301010803" pitchFamily="18" charset="0"/>
                        </a:rPr>
                        <a:t> </a:t>
                      </a:r>
                      <a:r>
                        <a:rPr lang="tr-TR" sz="1000" b="1" dirty="0" err="1">
                          <a:latin typeface="Garamond" panose="02020404030301010803" pitchFamily="18" charset="0"/>
                        </a:rPr>
                        <a:t>Islamic</a:t>
                      </a:r>
                      <a:r>
                        <a:rPr lang="tr-TR" sz="1000" b="1" dirty="0">
                          <a:latin typeface="Garamond" panose="02020404030301010803" pitchFamily="18" charset="0"/>
                        </a:rPr>
                        <a:t> Windows </a:t>
                      </a:r>
                    </a:p>
                  </a:txBody>
                  <a:tcPr/>
                </a:tc>
                <a:tc>
                  <a:txBody>
                    <a:bodyPr/>
                    <a:lstStyle/>
                    <a:p>
                      <a:r>
                        <a:rPr lang="tr-TR" sz="1000" b="1" dirty="0" err="1">
                          <a:latin typeface="Garamond" panose="02020404030301010803" pitchFamily="18" charset="0"/>
                        </a:rPr>
                        <a:t>Foreign</a:t>
                      </a:r>
                      <a:r>
                        <a:rPr lang="tr-TR" sz="1000" b="1" dirty="0">
                          <a:latin typeface="Garamond" panose="02020404030301010803" pitchFamily="18" charset="0"/>
                        </a:rPr>
                        <a:t> </a:t>
                      </a:r>
                      <a:r>
                        <a:rPr lang="tr-TR" sz="1000" b="1" dirty="0" err="1">
                          <a:latin typeface="Garamond" panose="02020404030301010803" pitchFamily="18" charset="0"/>
                        </a:rPr>
                        <a:t>Islamic</a:t>
                      </a:r>
                      <a:r>
                        <a:rPr lang="tr-TR" sz="1000" b="1" dirty="0">
                          <a:latin typeface="Garamond" panose="02020404030301010803" pitchFamily="18" charset="0"/>
                        </a:rPr>
                        <a:t> </a:t>
                      </a:r>
                      <a:r>
                        <a:rPr lang="tr-TR" sz="1000" b="1" dirty="0" err="1">
                          <a:latin typeface="Garamond" panose="02020404030301010803" pitchFamily="18" charset="0"/>
                        </a:rPr>
                        <a:t>Banks</a:t>
                      </a:r>
                      <a:r>
                        <a:rPr lang="tr-TR" sz="1000" b="1" dirty="0">
                          <a:latin typeface="Garamond" panose="02020404030301010803" pitchFamily="18" charset="0"/>
                        </a:rPr>
                        <a:t> </a:t>
                      </a:r>
                    </a:p>
                  </a:txBody>
                  <a:tcPr/>
                </a:tc>
                <a:tc>
                  <a:txBody>
                    <a:bodyPr/>
                    <a:lstStyle/>
                    <a:p>
                      <a:r>
                        <a:rPr lang="tr-TR" sz="1000" b="1" dirty="0" err="1">
                          <a:latin typeface="Garamond" panose="02020404030301010803" pitchFamily="18" charset="0"/>
                        </a:rPr>
                        <a:t>Islamic</a:t>
                      </a:r>
                      <a:r>
                        <a:rPr lang="tr-TR" sz="1000" b="1" dirty="0">
                          <a:latin typeface="Garamond" panose="02020404030301010803" pitchFamily="18" charset="0"/>
                        </a:rPr>
                        <a:t> </a:t>
                      </a:r>
                      <a:r>
                        <a:rPr lang="tr-TR" sz="1100" b="1" dirty="0">
                          <a:latin typeface="Garamond" panose="02020404030301010803" pitchFamily="18" charset="0"/>
                        </a:rPr>
                        <a:t>Micro-</a:t>
                      </a:r>
                      <a:r>
                        <a:rPr lang="tr-TR" sz="1100" b="1" dirty="0" err="1">
                          <a:latin typeface="Garamond" panose="02020404030301010803" pitchFamily="18" charset="0"/>
                        </a:rPr>
                        <a:t>finance</a:t>
                      </a:r>
                      <a:endParaRPr lang="tr-TR" sz="1000" b="1" dirty="0">
                        <a:latin typeface="Garamond" panose="02020404030301010803" pitchFamily="18" charset="0"/>
                      </a:endParaRPr>
                    </a:p>
                  </a:txBody>
                  <a:tcPr/>
                </a:tc>
                <a:tc>
                  <a:txBody>
                    <a:bodyPr/>
                    <a:lstStyle/>
                    <a:p>
                      <a:r>
                        <a:rPr lang="tr-TR" sz="1000" b="1" dirty="0" err="1">
                          <a:latin typeface="Garamond" panose="02020404030301010803" pitchFamily="18" charset="0"/>
                        </a:rPr>
                        <a:t>Other</a:t>
                      </a:r>
                      <a:r>
                        <a:rPr lang="tr-TR" sz="1000" b="1" dirty="0">
                          <a:latin typeface="Garamond" panose="02020404030301010803" pitchFamily="18" charset="0"/>
                        </a:rPr>
                        <a:t> </a:t>
                      </a:r>
                      <a:r>
                        <a:rPr lang="tr-TR" sz="1000" b="1" dirty="0" err="1">
                          <a:latin typeface="Garamond" panose="02020404030301010803" pitchFamily="18" charset="0"/>
                        </a:rPr>
                        <a:t>Sharia’a</a:t>
                      </a:r>
                      <a:r>
                        <a:rPr lang="tr-TR" sz="1000" b="1" dirty="0">
                          <a:latin typeface="Garamond" panose="02020404030301010803" pitchFamily="18" charset="0"/>
                        </a:rPr>
                        <a:t> </a:t>
                      </a:r>
                      <a:r>
                        <a:rPr lang="tr-TR" sz="1000" b="1" dirty="0" err="1">
                          <a:latin typeface="Garamond" panose="02020404030301010803" pitchFamily="18" charset="0"/>
                        </a:rPr>
                        <a:t>Compliant</a:t>
                      </a:r>
                      <a:r>
                        <a:rPr lang="tr-TR" sz="1000" b="1" dirty="0">
                          <a:latin typeface="Garamond" panose="02020404030301010803" pitchFamily="18" charset="0"/>
                        </a:rPr>
                        <a:t> </a:t>
                      </a:r>
                      <a:r>
                        <a:rPr lang="tr-TR" sz="1000" b="1" dirty="0" err="1">
                          <a:latin typeface="Garamond" panose="02020404030301010803" pitchFamily="18" charset="0"/>
                        </a:rPr>
                        <a:t>Products</a:t>
                      </a:r>
                      <a:endParaRPr lang="tr-TR" sz="1000" b="1" dirty="0">
                        <a:latin typeface="Garamond" panose="02020404030301010803" pitchFamily="18" charset="0"/>
                      </a:endParaRPr>
                    </a:p>
                  </a:txBody>
                  <a:tcPr/>
                </a:tc>
                <a:tc>
                  <a:txBody>
                    <a:bodyPr/>
                    <a:lstStyle/>
                    <a:p>
                      <a:r>
                        <a:rPr lang="tr-TR" sz="1000" b="1" dirty="0" err="1">
                          <a:latin typeface="Garamond" panose="02020404030301010803" pitchFamily="18" charset="0"/>
                        </a:rPr>
                        <a:t>Sharia’a</a:t>
                      </a:r>
                      <a:r>
                        <a:rPr lang="tr-TR" sz="1000" b="1" dirty="0">
                          <a:latin typeface="Garamond" panose="02020404030301010803" pitchFamily="18" charset="0"/>
                        </a:rPr>
                        <a:t> </a:t>
                      </a:r>
                      <a:r>
                        <a:rPr lang="tr-TR" sz="1000" b="1" dirty="0" err="1">
                          <a:latin typeface="Garamond" panose="02020404030301010803" pitchFamily="18" charset="0"/>
                        </a:rPr>
                        <a:t>Compliant</a:t>
                      </a:r>
                      <a:r>
                        <a:rPr lang="tr-TR" sz="1000" b="1" dirty="0">
                          <a:latin typeface="Garamond" panose="02020404030301010803" pitchFamily="18" charset="0"/>
                        </a:rPr>
                        <a:t> </a:t>
                      </a:r>
                      <a:r>
                        <a:rPr lang="tr-TR" sz="1000" b="1" dirty="0" err="1">
                          <a:latin typeface="Garamond" panose="02020404030301010803" pitchFamily="18" charset="0"/>
                        </a:rPr>
                        <a:t>Funds</a:t>
                      </a:r>
                      <a:endParaRPr lang="tr-TR" sz="1000" b="1" dirty="0">
                        <a:latin typeface="Garamond" panose="02020404030301010803" pitchFamily="18" charset="0"/>
                      </a:endParaRPr>
                    </a:p>
                  </a:txBody>
                  <a:tcPr/>
                </a:tc>
                <a:extLst>
                  <a:ext uri="{0D108BD9-81ED-4DB2-BD59-A6C34878D82A}">
                    <a16:rowId xmlns:a16="http://schemas.microsoft.com/office/drawing/2014/main" val="3707012628"/>
                  </a:ext>
                </a:extLst>
              </a:tr>
              <a:tr h="521879">
                <a:tc>
                  <a:txBody>
                    <a:bodyPr/>
                    <a:lstStyle/>
                    <a:p>
                      <a:pPr algn="l"/>
                      <a:r>
                        <a:rPr lang="tr-TR" sz="1300" dirty="0" err="1">
                          <a:latin typeface="Garamond" panose="02020404030301010803" pitchFamily="18" charset="0"/>
                        </a:rPr>
                        <a:t>Azerbaijan</a:t>
                      </a:r>
                      <a:endParaRPr lang="tr-TR" sz="1300" dirty="0">
                        <a:latin typeface="Garamond" panose="02020404030301010803"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6"/>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2">
                              <a:lumMod val="75000"/>
                            </a:schemeClr>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extLst>
                  <a:ext uri="{0D108BD9-81ED-4DB2-BD59-A6C34878D82A}">
                    <a16:rowId xmlns:a16="http://schemas.microsoft.com/office/drawing/2014/main" val="2414844196"/>
                  </a:ext>
                </a:extLst>
              </a:tr>
              <a:tr h="521879">
                <a:tc>
                  <a:txBody>
                    <a:bodyPr/>
                    <a:lstStyle/>
                    <a:p>
                      <a:pPr algn="l"/>
                      <a:r>
                        <a:rPr lang="fi-FI" sz="1300" dirty="0">
                          <a:latin typeface="Garamond" panose="02020404030301010803" pitchFamily="18" charset="0"/>
                        </a:rPr>
                        <a:t>Kazakhstan</a:t>
                      </a:r>
                      <a:endParaRPr lang="tr-TR" sz="1300" dirty="0">
                        <a:latin typeface="Garamond" panose="02020404030301010803"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6"/>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endParaRPr lang="tr-TR" sz="1300" dirty="0">
                        <a:latin typeface="Garamond" panose="02020404030301010803"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extLst>
                  <a:ext uri="{0D108BD9-81ED-4DB2-BD59-A6C34878D82A}">
                    <a16:rowId xmlns:a16="http://schemas.microsoft.com/office/drawing/2014/main" val="2164969765"/>
                  </a:ext>
                </a:extLst>
              </a:tr>
              <a:tr h="521879">
                <a:tc>
                  <a:txBody>
                    <a:bodyPr/>
                    <a:lstStyle/>
                    <a:p>
                      <a:pPr algn="l"/>
                      <a:r>
                        <a:rPr lang="fi-FI" sz="1300" dirty="0">
                          <a:latin typeface="Garamond" panose="02020404030301010803" pitchFamily="18" charset="0"/>
                        </a:rPr>
                        <a:t>Kyrgyzstan</a:t>
                      </a:r>
                      <a:endParaRPr lang="tr-TR" sz="1300" dirty="0">
                        <a:latin typeface="Garamond" panose="02020404030301010803"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6"/>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extLst>
                  <a:ext uri="{0D108BD9-81ED-4DB2-BD59-A6C34878D82A}">
                    <a16:rowId xmlns:a16="http://schemas.microsoft.com/office/drawing/2014/main" val="1082456735"/>
                  </a:ext>
                </a:extLst>
              </a:tr>
              <a:tr h="521879">
                <a:tc>
                  <a:txBody>
                    <a:bodyPr/>
                    <a:lstStyle/>
                    <a:p>
                      <a:pPr algn="l"/>
                      <a:r>
                        <a:rPr lang="fi-FI" sz="1300" dirty="0">
                          <a:latin typeface="Garamond" panose="02020404030301010803" pitchFamily="18" charset="0"/>
                        </a:rPr>
                        <a:t>Tajikistan</a:t>
                      </a:r>
                      <a:endParaRPr lang="tr-TR" sz="1300" dirty="0">
                        <a:latin typeface="Garamond" panose="02020404030301010803"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6"/>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extLst>
                  <a:ext uri="{0D108BD9-81ED-4DB2-BD59-A6C34878D82A}">
                    <a16:rowId xmlns:a16="http://schemas.microsoft.com/office/drawing/2014/main" val="2603801423"/>
                  </a:ext>
                </a:extLst>
              </a:tr>
              <a:tr h="521879">
                <a:tc>
                  <a:txBody>
                    <a:bodyPr/>
                    <a:lstStyle/>
                    <a:p>
                      <a:pPr algn="l"/>
                      <a:r>
                        <a:rPr lang="fi-FI" sz="1300" dirty="0">
                          <a:latin typeface="Garamond" panose="02020404030301010803" pitchFamily="18" charset="0"/>
                        </a:rPr>
                        <a:t>Turkmenistan</a:t>
                      </a:r>
                      <a:endParaRPr lang="tr-TR" sz="1300" dirty="0">
                        <a:latin typeface="Garamond" panose="02020404030301010803"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2">
                              <a:lumMod val="75000"/>
                            </a:schemeClr>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extLst>
                  <a:ext uri="{0D108BD9-81ED-4DB2-BD59-A6C34878D82A}">
                    <a16:rowId xmlns:a16="http://schemas.microsoft.com/office/drawing/2014/main" val="3239313802"/>
                  </a:ext>
                </a:extLst>
              </a:tr>
              <a:tr h="521879">
                <a:tc>
                  <a:txBody>
                    <a:bodyPr/>
                    <a:lstStyle/>
                    <a:p>
                      <a:pPr algn="l"/>
                      <a:r>
                        <a:rPr lang="fi-FI" sz="1300" dirty="0">
                          <a:latin typeface="Garamond" panose="02020404030301010803" pitchFamily="18" charset="0"/>
                        </a:rPr>
                        <a:t>Uzbekistan</a:t>
                      </a:r>
                      <a:endParaRPr lang="tr-TR" sz="1300" dirty="0">
                        <a:latin typeface="Garamond" panose="02020404030301010803"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3000" kern="1200" dirty="0">
                          <a:solidFill>
                            <a:schemeClr val="accent2">
                              <a:lumMod val="75000"/>
                            </a:schemeClr>
                          </a:solidFill>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70AD47"/>
                          </a:solidFill>
                          <a:effectLst/>
                          <a:uLnTx/>
                          <a:uFillTx/>
                          <a:latin typeface="Garamond" panose="02020404030301010803" pitchFamily="18" charset="0"/>
                          <a:ea typeface="+mn-ea"/>
                          <a:cs typeface="+mn-cs"/>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000" b="0" i="0" u="none" strike="noStrike" kern="1200" cap="none" spc="0" normalizeH="0" baseline="0" noProof="0" dirty="0">
                          <a:ln>
                            <a:noFill/>
                          </a:ln>
                          <a:solidFill>
                            <a:srgbClr val="ED7D31">
                              <a:lumMod val="75000"/>
                            </a:srgbClr>
                          </a:solidFill>
                          <a:effectLst/>
                          <a:uLnTx/>
                          <a:uFillTx/>
                          <a:latin typeface="Garamond" panose="02020404030301010803" pitchFamily="18" charset="0"/>
                          <a:ea typeface="+mn-ea"/>
                          <a:cs typeface="+mn-cs"/>
                        </a:rPr>
                        <a:t>•</a:t>
                      </a:r>
                    </a:p>
                  </a:txBody>
                  <a:tcPr/>
                </a:tc>
                <a:extLst>
                  <a:ext uri="{0D108BD9-81ED-4DB2-BD59-A6C34878D82A}">
                    <a16:rowId xmlns:a16="http://schemas.microsoft.com/office/drawing/2014/main" val="1688099026"/>
                  </a:ext>
                </a:extLst>
              </a:tr>
            </a:tbl>
          </a:graphicData>
        </a:graphic>
      </p:graphicFrame>
      <p:sp>
        <p:nvSpPr>
          <p:cNvPr id="25" name="Metin kutusu 24">
            <a:extLst>
              <a:ext uri="{FF2B5EF4-FFF2-40B4-BE49-F238E27FC236}">
                <a16:creationId xmlns:a16="http://schemas.microsoft.com/office/drawing/2014/main" id="{39BA6C11-EDB3-4647-8439-45C85378D007}"/>
              </a:ext>
            </a:extLst>
          </p:cNvPr>
          <p:cNvSpPr txBox="1"/>
          <p:nvPr/>
        </p:nvSpPr>
        <p:spPr>
          <a:xfrm>
            <a:off x="2072271" y="6085314"/>
            <a:ext cx="372979" cy="553998"/>
          </a:xfrm>
          <a:prstGeom prst="rect">
            <a:avLst/>
          </a:prstGeom>
          <a:noFill/>
        </p:spPr>
        <p:txBody>
          <a:bodyPr wrap="square" rtlCol="0">
            <a:spAutoFit/>
          </a:bodyPr>
          <a:lstStyle/>
          <a:p>
            <a:pPr lvl="0" defTabSz="914400">
              <a:defRPr/>
            </a:pPr>
            <a:r>
              <a:rPr lang="tr-TR" sz="3000" dirty="0">
                <a:solidFill>
                  <a:srgbClr val="70AD47"/>
                </a:solidFill>
              </a:rPr>
              <a:t>•</a:t>
            </a:r>
          </a:p>
        </p:txBody>
      </p:sp>
      <p:sp>
        <p:nvSpPr>
          <p:cNvPr id="26" name="Dikdörtgen 25">
            <a:extLst>
              <a:ext uri="{FF2B5EF4-FFF2-40B4-BE49-F238E27FC236}">
                <a16:creationId xmlns:a16="http://schemas.microsoft.com/office/drawing/2014/main" id="{94AAC8C1-E93C-4584-A6F3-D69A79084995}"/>
              </a:ext>
            </a:extLst>
          </p:cNvPr>
          <p:cNvSpPr/>
          <p:nvPr/>
        </p:nvSpPr>
        <p:spPr>
          <a:xfrm>
            <a:off x="3268635" y="6075402"/>
            <a:ext cx="377026" cy="553998"/>
          </a:xfrm>
          <a:prstGeom prst="rect">
            <a:avLst/>
          </a:prstGeom>
        </p:spPr>
        <p:txBody>
          <a:bodyPr wrap="none">
            <a:spAutoFit/>
          </a:bodyPr>
          <a:lstStyle/>
          <a:p>
            <a:pPr lvl="0" algn="ctr" defTabSz="914400">
              <a:defRPr/>
            </a:pPr>
            <a:r>
              <a:rPr lang="tr-TR" sz="3000" dirty="0">
                <a:solidFill>
                  <a:srgbClr val="ED7D31">
                    <a:lumMod val="75000"/>
                  </a:srgbClr>
                </a:solidFill>
              </a:rPr>
              <a:t>•</a:t>
            </a:r>
          </a:p>
        </p:txBody>
      </p:sp>
      <p:sp>
        <p:nvSpPr>
          <p:cNvPr id="27" name="Metin kutusu 26">
            <a:extLst>
              <a:ext uri="{FF2B5EF4-FFF2-40B4-BE49-F238E27FC236}">
                <a16:creationId xmlns:a16="http://schemas.microsoft.com/office/drawing/2014/main" id="{F7AF25E3-A93B-468B-A8C1-DFF55B57150B}"/>
              </a:ext>
            </a:extLst>
          </p:cNvPr>
          <p:cNvSpPr txBox="1"/>
          <p:nvPr/>
        </p:nvSpPr>
        <p:spPr>
          <a:xfrm>
            <a:off x="2445250" y="6223813"/>
            <a:ext cx="1526546" cy="276999"/>
          </a:xfrm>
          <a:prstGeom prst="rect">
            <a:avLst/>
          </a:prstGeom>
          <a:noFill/>
        </p:spPr>
        <p:txBody>
          <a:bodyPr wrap="square" rtlCol="0">
            <a:spAutoFit/>
          </a:bodyPr>
          <a:lstStyle/>
          <a:p>
            <a:r>
              <a:rPr lang="tr-TR" sz="1200" dirty="0" err="1">
                <a:latin typeface="Garamond" panose="02020404030301010803" pitchFamily="18" charset="0"/>
              </a:rPr>
              <a:t>Available</a:t>
            </a:r>
            <a:endParaRPr lang="tr-TR" sz="1200" dirty="0">
              <a:latin typeface="Garamond" panose="02020404030301010803" pitchFamily="18" charset="0"/>
            </a:endParaRPr>
          </a:p>
        </p:txBody>
      </p:sp>
      <p:sp>
        <p:nvSpPr>
          <p:cNvPr id="28" name="Metin kutusu 27">
            <a:extLst>
              <a:ext uri="{FF2B5EF4-FFF2-40B4-BE49-F238E27FC236}">
                <a16:creationId xmlns:a16="http://schemas.microsoft.com/office/drawing/2014/main" id="{1626BE17-4D82-4BD1-AA50-0E98B5C30FD2}"/>
              </a:ext>
            </a:extLst>
          </p:cNvPr>
          <p:cNvSpPr txBox="1"/>
          <p:nvPr/>
        </p:nvSpPr>
        <p:spPr>
          <a:xfrm>
            <a:off x="3645660" y="6223813"/>
            <a:ext cx="1526546" cy="276999"/>
          </a:xfrm>
          <a:prstGeom prst="rect">
            <a:avLst/>
          </a:prstGeom>
          <a:noFill/>
        </p:spPr>
        <p:txBody>
          <a:bodyPr wrap="square" rtlCol="0">
            <a:spAutoFit/>
          </a:bodyPr>
          <a:lstStyle/>
          <a:p>
            <a:r>
              <a:rPr lang="tr-TR" sz="1200" dirty="0">
                <a:latin typeface="Garamond" panose="02020404030301010803" pitchFamily="18" charset="0"/>
              </a:rPr>
              <a:t>Not </a:t>
            </a:r>
            <a:r>
              <a:rPr lang="tr-TR" sz="1200" dirty="0" err="1">
                <a:latin typeface="Garamond" panose="02020404030301010803" pitchFamily="18" charset="0"/>
              </a:rPr>
              <a:t>Available</a:t>
            </a:r>
            <a:endParaRPr lang="tr-TR" sz="1200" dirty="0">
              <a:latin typeface="Garamond" panose="02020404030301010803" pitchFamily="18" charset="0"/>
            </a:endParaRPr>
          </a:p>
        </p:txBody>
      </p:sp>
      <p:sp>
        <p:nvSpPr>
          <p:cNvPr id="30" name="Metin kutusu 29">
            <a:extLst>
              <a:ext uri="{FF2B5EF4-FFF2-40B4-BE49-F238E27FC236}">
                <a16:creationId xmlns:a16="http://schemas.microsoft.com/office/drawing/2014/main" id="{F543271C-30A5-464E-BF29-9F3E4E5FDA4A}"/>
              </a:ext>
            </a:extLst>
          </p:cNvPr>
          <p:cNvSpPr txBox="1"/>
          <p:nvPr/>
        </p:nvSpPr>
        <p:spPr>
          <a:xfrm>
            <a:off x="357188" y="5293428"/>
            <a:ext cx="8624060" cy="230832"/>
          </a:xfrm>
          <a:prstGeom prst="rect">
            <a:avLst/>
          </a:prstGeom>
          <a:noFill/>
        </p:spPr>
        <p:txBody>
          <a:bodyPr wrap="square" rtlCol="0">
            <a:spAutoFit/>
          </a:bodyPr>
          <a:lstStyle/>
          <a:p>
            <a:r>
              <a:rPr lang="tr-TR" sz="900" dirty="0">
                <a:latin typeface="Garamond" panose="02020404030301010803" pitchFamily="18" charset="0"/>
              </a:rPr>
              <a:t>Source: </a:t>
            </a:r>
            <a:r>
              <a:rPr lang="en-US" sz="900" dirty="0">
                <a:latin typeface="Garamond" panose="02020404030301010803" pitchFamily="18" charset="0"/>
              </a:rPr>
              <a:t>Islamic Corporation for the Development</a:t>
            </a:r>
            <a:r>
              <a:rPr lang="tr-TR" sz="900" dirty="0">
                <a:latin typeface="Garamond" panose="02020404030301010803" pitchFamily="18" charset="0"/>
              </a:rPr>
              <a:t> </a:t>
            </a:r>
            <a:r>
              <a:rPr lang="en-US" sz="900" dirty="0">
                <a:latin typeface="Garamond" panose="02020404030301010803" pitchFamily="18" charset="0"/>
              </a:rPr>
              <a:t>of the Private Sector (ICD)</a:t>
            </a:r>
            <a:r>
              <a:rPr lang="tr-TR" sz="900" dirty="0">
                <a:latin typeface="Garamond" panose="02020404030301010803" pitchFamily="18" charset="0"/>
              </a:rPr>
              <a:t>,  </a:t>
            </a:r>
            <a:r>
              <a:rPr lang="tr-TR" sz="900" dirty="0" err="1">
                <a:latin typeface="Garamond" panose="02020404030301010803" pitchFamily="18" charset="0"/>
              </a:rPr>
              <a:t>Russia</a:t>
            </a:r>
            <a:r>
              <a:rPr lang="tr-TR" sz="900" dirty="0">
                <a:latin typeface="Garamond" panose="02020404030301010803" pitchFamily="18" charset="0"/>
              </a:rPr>
              <a:t>: </a:t>
            </a:r>
            <a:r>
              <a:rPr lang="tr-TR" sz="900" dirty="0" err="1">
                <a:latin typeface="Garamond" panose="02020404030301010803" pitchFamily="18" charset="0"/>
              </a:rPr>
              <a:t>Bridging</a:t>
            </a:r>
            <a:r>
              <a:rPr lang="tr-TR" sz="900" dirty="0">
                <a:latin typeface="Garamond" panose="02020404030301010803" pitchFamily="18" charset="0"/>
              </a:rPr>
              <a:t> New </a:t>
            </a:r>
            <a:r>
              <a:rPr lang="tr-TR" sz="900" dirty="0" err="1">
                <a:latin typeface="Garamond" panose="02020404030301010803" pitchFamily="18" charset="0"/>
              </a:rPr>
              <a:t>Horizons</a:t>
            </a:r>
            <a:r>
              <a:rPr lang="tr-TR" sz="900" dirty="0">
                <a:latin typeface="Garamond" panose="02020404030301010803" pitchFamily="18" charset="0"/>
              </a:rPr>
              <a:t> </a:t>
            </a:r>
          </a:p>
        </p:txBody>
      </p:sp>
      <p:graphicFrame>
        <p:nvGraphicFramePr>
          <p:cNvPr id="11" name="Table 7">
            <a:extLst>
              <a:ext uri="{FF2B5EF4-FFF2-40B4-BE49-F238E27FC236}">
                <a16:creationId xmlns:a16="http://schemas.microsoft.com/office/drawing/2014/main" id="{AC488C1A-8795-476E-B5F7-873002C7848E}"/>
              </a:ext>
            </a:extLst>
          </p:cNvPr>
          <p:cNvGraphicFramePr>
            <a:graphicFrameLocks noGrp="1"/>
          </p:cNvGraphicFramePr>
          <p:nvPr>
            <p:extLst/>
          </p:nvPr>
        </p:nvGraphicFramePr>
        <p:xfrm>
          <a:off x="357187" y="5557452"/>
          <a:ext cx="8624061" cy="523939"/>
        </p:xfrm>
        <a:graphic>
          <a:graphicData uri="http://schemas.openxmlformats.org/drawingml/2006/table">
            <a:tbl>
              <a:tblPr firstRow="1" bandRow="1"/>
              <a:tblGrid>
                <a:gridCol w="1171044">
                  <a:extLst>
                    <a:ext uri="{9D8B030D-6E8A-4147-A177-3AD203B41FA5}">
                      <a16:colId xmlns:a16="http://schemas.microsoft.com/office/drawing/2014/main" val="666646091"/>
                    </a:ext>
                  </a:extLst>
                </a:gridCol>
                <a:gridCol w="828113">
                  <a:extLst>
                    <a:ext uri="{9D8B030D-6E8A-4147-A177-3AD203B41FA5}">
                      <a16:colId xmlns:a16="http://schemas.microsoft.com/office/drawing/2014/main" val="314502670"/>
                    </a:ext>
                  </a:extLst>
                </a:gridCol>
                <a:gridCol w="828113">
                  <a:extLst>
                    <a:ext uri="{9D8B030D-6E8A-4147-A177-3AD203B41FA5}">
                      <a16:colId xmlns:a16="http://schemas.microsoft.com/office/drawing/2014/main" val="3200388073"/>
                    </a:ext>
                  </a:extLst>
                </a:gridCol>
                <a:gridCol w="828113">
                  <a:extLst>
                    <a:ext uri="{9D8B030D-6E8A-4147-A177-3AD203B41FA5}">
                      <a16:colId xmlns:a16="http://schemas.microsoft.com/office/drawing/2014/main" val="2696194763"/>
                    </a:ext>
                  </a:extLst>
                </a:gridCol>
                <a:gridCol w="828113">
                  <a:extLst>
                    <a:ext uri="{9D8B030D-6E8A-4147-A177-3AD203B41FA5}">
                      <a16:colId xmlns:a16="http://schemas.microsoft.com/office/drawing/2014/main" val="2368123952"/>
                    </a:ext>
                  </a:extLst>
                </a:gridCol>
                <a:gridCol w="828113">
                  <a:extLst>
                    <a:ext uri="{9D8B030D-6E8A-4147-A177-3AD203B41FA5}">
                      <a16:colId xmlns:a16="http://schemas.microsoft.com/office/drawing/2014/main" val="3559413885"/>
                    </a:ext>
                  </a:extLst>
                </a:gridCol>
                <a:gridCol w="828113">
                  <a:extLst>
                    <a:ext uri="{9D8B030D-6E8A-4147-A177-3AD203B41FA5}">
                      <a16:colId xmlns:a16="http://schemas.microsoft.com/office/drawing/2014/main" val="525929417"/>
                    </a:ext>
                  </a:extLst>
                </a:gridCol>
                <a:gridCol w="828113">
                  <a:extLst>
                    <a:ext uri="{9D8B030D-6E8A-4147-A177-3AD203B41FA5}">
                      <a16:colId xmlns:a16="http://schemas.microsoft.com/office/drawing/2014/main" val="3682567795"/>
                    </a:ext>
                  </a:extLst>
                </a:gridCol>
                <a:gridCol w="828113">
                  <a:extLst>
                    <a:ext uri="{9D8B030D-6E8A-4147-A177-3AD203B41FA5}">
                      <a16:colId xmlns:a16="http://schemas.microsoft.com/office/drawing/2014/main" val="3421892020"/>
                    </a:ext>
                  </a:extLst>
                </a:gridCol>
                <a:gridCol w="828113">
                  <a:extLst>
                    <a:ext uri="{9D8B030D-6E8A-4147-A177-3AD203B41FA5}">
                      <a16:colId xmlns:a16="http://schemas.microsoft.com/office/drawing/2014/main" val="3348546949"/>
                    </a:ext>
                  </a:extLst>
                </a:gridCol>
              </a:tblGrid>
              <a:tr h="379450">
                <a:tc>
                  <a:txBody>
                    <a:bodyPr/>
                    <a:lstStyle/>
                    <a:p>
                      <a:pPr marL="0" marR="0">
                        <a:lnSpc>
                          <a:spcPct val="107000"/>
                        </a:lnSpc>
                        <a:spcBef>
                          <a:spcPts val="0"/>
                        </a:spcBef>
                        <a:spcAft>
                          <a:spcPts val="0"/>
                        </a:spcAft>
                      </a:pPr>
                      <a:r>
                        <a:rPr lang="tr-TR" sz="1200" b="1" kern="1200" dirty="0" err="1">
                          <a:solidFill>
                            <a:srgbClr val="000000"/>
                          </a:solidFill>
                          <a:effectLst/>
                          <a:latin typeface="Garamond" panose="02020404030301010803" pitchFamily="18" charset="0"/>
                          <a:ea typeface="Times New Roman" panose="02020603050405020304" pitchFamily="18" charset="0"/>
                          <a:cs typeface="Calibri" panose="020F0502020204030204" pitchFamily="34" charset="0"/>
                        </a:rPr>
                        <a:t>Turkey</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tc>
                  <a:txBody>
                    <a:bodyPr/>
                    <a:lstStyle/>
                    <a:p>
                      <a:pPr marL="0" marR="0" algn="ctr">
                        <a:lnSpc>
                          <a:spcPct val="107000"/>
                        </a:lnSpc>
                        <a:spcBef>
                          <a:spcPts val="0"/>
                        </a:spcBef>
                        <a:spcAft>
                          <a:spcPts val="0"/>
                        </a:spcAft>
                      </a:pPr>
                      <a:r>
                        <a:rPr lang="tr-TR" sz="2700" b="1" kern="1200" dirty="0">
                          <a:solidFill>
                            <a:srgbClr val="70AD47"/>
                          </a:solidFill>
                          <a:effectLst/>
                          <a:latin typeface="Garamond" panose="02020404030301010803" pitchFamily="18" charset="0"/>
                          <a:ea typeface="Times New Roman" panose="02020603050405020304" pitchFamily="18" charset="0"/>
                          <a:cs typeface="Calibri" panose="020F0502020204030204" pitchFamily="34" charset="0"/>
                        </a:rPr>
                        <a:t>•</a:t>
                      </a:r>
                      <a:endParaRPr lang="en-US" sz="1000" b="1" dirty="0">
                        <a:effectLst/>
                        <a:latin typeface="Garamond" panose="02020404030301010803" pitchFamily="18" charset="0"/>
                        <a:ea typeface="Calibri" panose="020F0502020204030204" pitchFamily="34" charset="0"/>
                        <a:cs typeface="Arial" panose="020B0604020202020204" pitchFamily="34" charset="0"/>
                      </a:endParaRPr>
                    </a:p>
                  </a:txBody>
                  <a:tcPr marL="83629" marR="83629" marT="41815" marB="41815">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EF"/>
                    </a:solidFill>
                  </a:tcPr>
                </a:tc>
                <a:extLst>
                  <a:ext uri="{0D108BD9-81ED-4DB2-BD59-A6C34878D82A}">
                    <a16:rowId xmlns:a16="http://schemas.microsoft.com/office/drawing/2014/main" val="1161357371"/>
                  </a:ext>
                </a:extLst>
              </a:tr>
            </a:tbl>
          </a:graphicData>
        </a:graphic>
      </p:graphicFrame>
      <p:sp>
        <p:nvSpPr>
          <p:cNvPr id="5" name="Rectangle 4"/>
          <p:cNvSpPr/>
          <p:nvPr/>
        </p:nvSpPr>
        <p:spPr>
          <a:xfrm>
            <a:off x="6781800" y="152400"/>
            <a:ext cx="2199448"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001000" y="6467088"/>
            <a:ext cx="980248" cy="23851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7</a:t>
            </a:r>
            <a:endParaRPr lang="en-GB" dirty="0"/>
          </a:p>
        </p:txBody>
      </p:sp>
    </p:spTree>
    <p:extLst>
      <p:ext uri="{BB962C8B-B14F-4D97-AF65-F5344CB8AC3E}">
        <p14:creationId xmlns:p14="http://schemas.microsoft.com/office/powerpoint/2010/main" val="39556750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a:spLocks noGrp="1"/>
          </p:cNvSpPr>
          <p:nvPr>
            <p:ph idx="1"/>
          </p:nvPr>
        </p:nvSpPr>
        <p:spPr>
          <a:xfrm>
            <a:off x="457200" y="1600200"/>
            <a:ext cx="8382000" cy="4617720"/>
          </a:xfrm>
          <a:ln>
            <a:noFill/>
          </a:ln>
        </p:spPr>
        <p:txBody>
          <a:bodyPr>
            <a:normAutofit fontScale="85000" lnSpcReduction="10000"/>
          </a:bodyPr>
          <a:lstStyle/>
          <a:p>
            <a:pPr lvl="1">
              <a:spcBef>
                <a:spcPts val="1800"/>
              </a:spcBef>
              <a:buFont typeface="Arial" charset="0"/>
              <a:buChar char="■"/>
              <a:defRPr/>
            </a:pPr>
            <a:r>
              <a:rPr lang="en-GB" sz="2000" dirty="0" smtClean="0"/>
              <a:t>Since </a:t>
            </a:r>
            <a:r>
              <a:rPr lang="en-GB" sz="2000" dirty="0"/>
              <a:t>2000, Islamic banking assets have been growing at a rate of </a:t>
            </a:r>
            <a:r>
              <a:rPr lang="en-GB" sz="2000" dirty="0" smtClean="0"/>
              <a:t>around 20</a:t>
            </a:r>
            <a:r>
              <a:rPr lang="en-GB" sz="2000" dirty="0"/>
              <a:t>% p.a. (</a:t>
            </a:r>
            <a:r>
              <a:rPr lang="en-GB" sz="2000" i="1" dirty="0"/>
              <a:t>Financial Times</a:t>
            </a:r>
            <a:r>
              <a:rPr lang="en-GB" sz="2000" dirty="0"/>
              <a:t>)</a:t>
            </a:r>
          </a:p>
          <a:p>
            <a:pPr lvl="1">
              <a:spcBef>
                <a:spcPts val="1800"/>
              </a:spcBef>
              <a:buFont typeface="Arial" charset="0"/>
              <a:buChar char="■"/>
              <a:defRPr/>
            </a:pPr>
            <a:r>
              <a:rPr lang="en-GB" sz="2000" dirty="0"/>
              <a:t>There was steady rise in </a:t>
            </a:r>
            <a:r>
              <a:rPr lang="en-GB" sz="2000" dirty="0" err="1"/>
              <a:t>sukuk</a:t>
            </a:r>
            <a:r>
              <a:rPr lang="en-GB" sz="2000" dirty="0"/>
              <a:t> issuance from $500m in 2002 to $140bln in 2012. The pace </a:t>
            </a:r>
            <a:r>
              <a:rPr lang="en-GB" sz="2000" dirty="0" smtClean="0"/>
              <a:t>escalated </a:t>
            </a:r>
            <a:r>
              <a:rPr lang="en-GB" sz="2000" dirty="0" smtClean="0"/>
              <a:t>substantially since then, with global </a:t>
            </a:r>
            <a:r>
              <a:rPr lang="en-GB" sz="2000" dirty="0" err="1"/>
              <a:t>sukuk</a:t>
            </a:r>
            <a:r>
              <a:rPr lang="en-GB" sz="2000" dirty="0"/>
              <a:t> market to hit $2.7trln by </a:t>
            </a:r>
            <a:r>
              <a:rPr lang="en-GB" sz="2000" dirty="0" smtClean="0"/>
              <a:t>2030, according to Franklin Templeton</a:t>
            </a:r>
            <a:endParaRPr lang="en-GB" sz="2000" dirty="0"/>
          </a:p>
          <a:p>
            <a:pPr lvl="1">
              <a:spcBef>
                <a:spcPts val="1800"/>
              </a:spcBef>
              <a:buFont typeface="Arial" charset="0"/>
              <a:buChar char="■"/>
              <a:defRPr/>
            </a:pPr>
            <a:r>
              <a:rPr lang="en-GB" sz="2000" dirty="0" smtClean="0"/>
              <a:t>Sovereign </a:t>
            </a:r>
            <a:r>
              <a:rPr lang="en-GB" sz="2000" dirty="0" err="1" smtClean="0"/>
              <a:t>sukuks</a:t>
            </a:r>
            <a:r>
              <a:rPr lang="en-GB" sz="2000" dirty="0" smtClean="0"/>
              <a:t> on the rise and outside the Middle East – Turkey (2012) and the UK sovereign </a:t>
            </a:r>
            <a:r>
              <a:rPr lang="en-GB" sz="2000" dirty="0" err="1" smtClean="0"/>
              <a:t>sukuk</a:t>
            </a:r>
            <a:r>
              <a:rPr lang="en-GB" sz="2000" dirty="0" smtClean="0"/>
              <a:t>, issued in 2014. The global issuance of Sharia-complaint foreign and local currency bonds in 2019 is expected to reach over $115bln, the same level of 2018, according to S&amp;P Global Ratings</a:t>
            </a:r>
          </a:p>
          <a:p>
            <a:pPr lvl="1">
              <a:spcBef>
                <a:spcPts val="1800"/>
              </a:spcBef>
              <a:buFont typeface="Arial" charset="0"/>
              <a:buChar char="■"/>
              <a:defRPr/>
            </a:pPr>
            <a:r>
              <a:rPr lang="en-GB" sz="2000" dirty="0" smtClean="0"/>
              <a:t>Estimated </a:t>
            </a:r>
            <a:r>
              <a:rPr lang="en-GB" sz="2000" dirty="0"/>
              <a:t>350 Islamic Financial Institutions holding $1.46trln of assets under management and the industry </a:t>
            </a:r>
            <a:r>
              <a:rPr lang="en-GB" sz="2000" dirty="0" smtClean="0"/>
              <a:t>controlled over $2.5trln </a:t>
            </a:r>
            <a:r>
              <a:rPr lang="en-GB" sz="2000" dirty="0"/>
              <a:t>of assets by </a:t>
            </a:r>
            <a:r>
              <a:rPr lang="en-GB" sz="2000" dirty="0" smtClean="0"/>
              <a:t>2018 </a:t>
            </a:r>
            <a:r>
              <a:rPr lang="en-GB" sz="2000" dirty="0"/>
              <a:t>(</a:t>
            </a:r>
            <a:r>
              <a:rPr lang="en-GB" sz="2000" i="1" dirty="0"/>
              <a:t>Reuters</a:t>
            </a:r>
            <a:r>
              <a:rPr lang="en-GB" sz="2000" dirty="0" smtClean="0"/>
              <a:t>).</a:t>
            </a:r>
          </a:p>
          <a:p>
            <a:pPr lvl="1">
              <a:spcBef>
                <a:spcPts val="1800"/>
              </a:spcBef>
              <a:buFont typeface="Arial" charset="0"/>
              <a:buChar char="■"/>
              <a:defRPr/>
            </a:pPr>
            <a:r>
              <a:rPr lang="en-GB" sz="2000" dirty="0"/>
              <a:t>I</a:t>
            </a:r>
            <a:r>
              <a:rPr lang="en-GB" sz="2000" dirty="0" smtClean="0"/>
              <a:t>nternational bilateral and multilateral institutions, united under the umbrella of Arab Coordination Group (ACG) provide substantial financing to governments, private corporations and financial institutions globally to support and promote Islamic finance internationally.</a:t>
            </a:r>
            <a:endParaRPr lang="en-GB" sz="2000" dirty="0"/>
          </a:p>
          <a:p>
            <a:pPr algn="just">
              <a:lnSpc>
                <a:spcPct val="150000"/>
              </a:lnSpc>
              <a:buFont typeface="Wingdings" pitchFamily="2" charset="2"/>
              <a:buChar char="Ø"/>
            </a:pPr>
            <a:endParaRPr lang="en-US" dirty="0" smtClean="0">
              <a:solidFill>
                <a:srgbClr val="4D4D4D"/>
              </a:solidFill>
              <a:latin typeface="Trebuchet MS" pitchFamily="34" charset="0"/>
              <a:cs typeface="Arial" charset="0"/>
            </a:endParaRPr>
          </a:p>
          <a:p>
            <a:pPr algn="just">
              <a:lnSpc>
                <a:spcPct val="150000"/>
              </a:lnSpc>
              <a:buFont typeface="Wingdings" pitchFamily="2" charset="2"/>
              <a:buChar char="Ø"/>
            </a:pPr>
            <a:endParaRPr lang="en-US" dirty="0" smtClean="0">
              <a:solidFill>
                <a:srgbClr val="4D4D4D"/>
              </a:solidFill>
              <a:latin typeface="Trebuchet MS" pitchFamily="34" charset="0"/>
              <a:cs typeface="Arial" charset="0"/>
            </a:endParaRPr>
          </a:p>
          <a:p>
            <a:pPr algn="just">
              <a:lnSpc>
                <a:spcPct val="150000"/>
              </a:lnSpc>
              <a:buFont typeface="Wingdings" pitchFamily="2" charset="2"/>
              <a:buChar char="Ø"/>
            </a:pPr>
            <a:endParaRPr lang="en-US" dirty="0" smtClean="0">
              <a:solidFill>
                <a:srgbClr val="4D4D4D"/>
              </a:solidFill>
              <a:latin typeface="Trebuchet MS" pitchFamily="34" charset="0"/>
              <a:cs typeface="Arial" charset="0"/>
            </a:endParaRPr>
          </a:p>
          <a:p>
            <a:pPr algn="just">
              <a:lnSpc>
                <a:spcPct val="150000"/>
              </a:lnSpc>
              <a:buFont typeface="Wingdings" pitchFamily="2" charset="2"/>
              <a:buChar char="Ø"/>
            </a:pPr>
            <a:endParaRPr lang="en-US" dirty="0" smtClean="0">
              <a:solidFill>
                <a:srgbClr val="4D4D4D"/>
              </a:solidFill>
              <a:latin typeface="Trebuchet MS" pitchFamily="34" charset="0"/>
              <a:cs typeface="Arial" charset="0"/>
            </a:endParaRPr>
          </a:p>
          <a:p>
            <a:pPr algn="just">
              <a:lnSpc>
                <a:spcPct val="150000"/>
              </a:lnSpc>
            </a:pPr>
            <a:endParaRPr lang="en-US" dirty="0"/>
          </a:p>
        </p:txBody>
      </p:sp>
      <p:pic>
        <p:nvPicPr>
          <p:cNvPr id="7" name="Picture 7" descr="http://cdn.trend.az/media/thumbnails/410x307/2013/02/28/Bank_Standard_logo_NEW_280213.jpg"/>
          <p:cNvPicPr>
            <a:picLocks noChangeAspect="1" noChangeArrowheads="1"/>
          </p:cNvPicPr>
          <p:nvPr/>
        </p:nvPicPr>
        <p:blipFill>
          <a:blip r:embed="rId2" cstate="print"/>
          <a:srcRect t="33387" b="33225"/>
          <a:stretch>
            <a:fillRect/>
          </a:stretch>
        </p:blipFill>
        <p:spPr bwMode="auto">
          <a:xfrm>
            <a:off x="457200" y="6324600"/>
            <a:ext cx="1524000" cy="381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a:xfrm>
            <a:off x="304800" y="6324600"/>
            <a:ext cx="8534400" cy="369332"/>
          </a:xfrm>
          <a:prstGeom prst="rect">
            <a:avLst/>
          </a:prstGeom>
          <a:noFill/>
        </p:spPr>
        <p:txBody>
          <a:bodyPr wrap="square" rtlCol="0">
            <a:spAutoFit/>
          </a:bodyPr>
          <a:lstStyle/>
          <a:p>
            <a:pPr algn="r"/>
            <a:r>
              <a:rPr lang="en-US" dirty="0" smtClean="0"/>
              <a:t>8</a:t>
            </a:r>
            <a:endParaRPr lang="en-US" dirty="0"/>
          </a:p>
        </p:txBody>
      </p:sp>
      <p:sp>
        <p:nvSpPr>
          <p:cNvPr id="10" name="TextBox 9"/>
          <p:cNvSpPr txBox="1"/>
          <p:nvPr/>
        </p:nvSpPr>
        <p:spPr>
          <a:xfrm>
            <a:off x="4876800" y="914400"/>
            <a:ext cx="4038600" cy="369332"/>
          </a:xfrm>
          <a:prstGeom prst="rect">
            <a:avLst/>
          </a:prstGeom>
          <a:noFill/>
        </p:spPr>
        <p:txBody>
          <a:bodyPr wrap="square" rtlCol="0">
            <a:spAutoFit/>
          </a:bodyPr>
          <a:lstStyle/>
          <a:p>
            <a:r>
              <a:rPr lang="en-US" b="1" dirty="0" smtClean="0">
                <a:solidFill>
                  <a:schemeClr val="tx2"/>
                </a:solidFill>
              </a:rPr>
              <a:t>Islamic Finance Growing Globally</a:t>
            </a:r>
            <a:endParaRPr lang="en-US" b="1" dirty="0">
              <a:solidFill>
                <a:schemeClr val="tx2"/>
              </a:solidFill>
            </a:endParaRPr>
          </a:p>
        </p:txBody>
      </p:sp>
      <p:sp>
        <p:nvSpPr>
          <p:cNvPr id="2" name="Rectangle 1"/>
          <p:cNvSpPr/>
          <p:nvPr/>
        </p:nvSpPr>
        <p:spPr>
          <a:xfrm>
            <a:off x="457200" y="6324600"/>
            <a:ext cx="1524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Grp="1" noChangeArrowheads="1"/>
          </p:cNvSpPr>
          <p:nvPr>
            <p:ph idx="1"/>
          </p:nvPr>
        </p:nvSpPr>
        <p:spPr bwMode="gray">
          <a:xfrm>
            <a:off x="457200" y="1935480"/>
            <a:ext cx="8229600" cy="5327612"/>
          </a:xfrm>
          <a:prstGeom prst="rect">
            <a:avLst/>
          </a:prstGeom>
          <a:noFill/>
          <a:ln w="9525">
            <a:noFill/>
            <a:miter lim="800000"/>
            <a:headEnd/>
            <a:tailEnd/>
          </a:ln>
        </p:spPr>
        <p:txBody>
          <a:bodyPr>
            <a:spAutoFit/>
          </a:bodyPr>
          <a:lstStyle/>
          <a:p>
            <a:pPr lvl="1">
              <a:lnSpc>
                <a:spcPct val="90000"/>
              </a:lnSpc>
              <a:spcBef>
                <a:spcPts val="1800"/>
              </a:spcBef>
              <a:buFont typeface="Arial" charset="0"/>
              <a:buChar char="■"/>
              <a:defRPr/>
            </a:pPr>
            <a:r>
              <a:rPr lang="en-GB" sz="1700" dirty="0"/>
              <a:t>Many banks have established Islamic banking operations, joint ventures and subsidiaries in the Middle East (e.g. Deutsche Bank, HSBC, Standard Chartered </a:t>
            </a:r>
            <a:r>
              <a:rPr lang="en-GB" sz="1700" dirty="0" err="1"/>
              <a:t>Saadiq</a:t>
            </a:r>
            <a:r>
              <a:rPr lang="en-GB" sz="1700" dirty="0"/>
              <a:t> etc.)</a:t>
            </a:r>
          </a:p>
          <a:p>
            <a:pPr lvl="1">
              <a:lnSpc>
                <a:spcPct val="90000"/>
              </a:lnSpc>
              <a:spcBef>
                <a:spcPts val="1800"/>
              </a:spcBef>
              <a:buFont typeface="Arial" charset="0"/>
              <a:buChar char="■"/>
              <a:defRPr/>
            </a:pPr>
            <a:r>
              <a:rPr lang="en-GB" sz="1700" dirty="0"/>
              <a:t>Ever increasing range of </a:t>
            </a:r>
            <a:r>
              <a:rPr lang="en-GB" sz="1700" dirty="0" err="1"/>
              <a:t>Shari'a</a:t>
            </a:r>
            <a:r>
              <a:rPr lang="en-GB" sz="1700" dirty="0"/>
              <a:t>-compliant indices produced by Dow Jones, FTSE, Standard &amp; Poor's and MSCI (e.g. S&amp;P/TSX 60 </a:t>
            </a:r>
            <a:r>
              <a:rPr lang="en-GB" sz="1700" dirty="0" err="1"/>
              <a:t>Shari'a</a:t>
            </a:r>
            <a:r>
              <a:rPr lang="en-GB" sz="1700" dirty="0"/>
              <a:t> recently launched in Canada)</a:t>
            </a:r>
          </a:p>
          <a:p>
            <a:pPr lvl="1">
              <a:lnSpc>
                <a:spcPct val="90000"/>
              </a:lnSpc>
              <a:spcBef>
                <a:spcPts val="1800"/>
              </a:spcBef>
              <a:buFont typeface="Arial" charset="0"/>
              <a:buChar char="■"/>
              <a:defRPr/>
            </a:pPr>
            <a:r>
              <a:rPr lang="en-GB" sz="1700" dirty="0"/>
              <a:t>The industry has increasingly international appeal (significant recent developments in traditionally non-core markets including the UK, Russia, </a:t>
            </a:r>
            <a:r>
              <a:rPr lang="en-GB" sz="1700" dirty="0" smtClean="0"/>
              <a:t>Kazakhstan, Kyrgyzstan, Nigeria</a:t>
            </a:r>
            <a:r>
              <a:rPr lang="en-GB" sz="1700" dirty="0"/>
              <a:t>, Turkey, Egypt, Sri Lanka, Australia and Tunisia)</a:t>
            </a:r>
          </a:p>
          <a:p>
            <a:pPr lvl="1">
              <a:lnSpc>
                <a:spcPct val="90000"/>
              </a:lnSpc>
              <a:spcBef>
                <a:spcPts val="1800"/>
              </a:spcBef>
              <a:buFont typeface="Arial" charset="0"/>
              <a:buChar char="■"/>
              <a:defRPr/>
            </a:pPr>
            <a:r>
              <a:rPr lang="en-GB" sz="1700" dirty="0"/>
              <a:t>UK government support - (</a:t>
            </a:r>
            <a:r>
              <a:rPr lang="en-GB" sz="1700" dirty="0" err="1"/>
              <a:t>i</a:t>
            </a:r>
            <a:r>
              <a:rPr lang="en-GB" sz="1700" dirty="0"/>
              <a:t>) HM Treasury's Islamic Finance Experts Group was established in April 2007,  (ii) tax amendments made in 2009 to allow for Islamic finance products and (iii) </a:t>
            </a:r>
            <a:r>
              <a:rPr lang="en-GB" sz="1700" dirty="0" smtClean="0"/>
              <a:t>£</a:t>
            </a:r>
            <a:r>
              <a:rPr lang="en-GB" sz="1700" dirty="0"/>
              <a:t>200 million sovereign </a:t>
            </a:r>
            <a:r>
              <a:rPr lang="en-GB" sz="1700" dirty="0" err="1"/>
              <a:t>sukuk</a:t>
            </a:r>
            <a:r>
              <a:rPr lang="en-GB" sz="1700" dirty="0"/>
              <a:t> issuance in 2014.</a:t>
            </a:r>
          </a:p>
          <a:p>
            <a:pPr algn="ctr" fontAlgn="auto">
              <a:spcBef>
                <a:spcPct val="50000"/>
              </a:spcBef>
              <a:spcAft>
                <a:spcPts val="0"/>
              </a:spcAft>
              <a:buNone/>
              <a:defRPr/>
            </a:pPr>
            <a:endParaRPr lang="ru-RU" sz="5400" b="1" dirty="0">
              <a:solidFill>
                <a:srgbClr val="4D4D4D"/>
              </a:solidFill>
              <a:effectLst>
                <a:outerShdw blurRad="38100" dist="38100" dir="2700000" algn="tl">
                  <a:srgbClr val="000000">
                    <a:alpha val="43137"/>
                  </a:srgbClr>
                </a:outerShdw>
              </a:effectLst>
              <a:latin typeface="+mn-lt"/>
              <a:cs typeface="Arial" charset="0"/>
            </a:endParaRPr>
          </a:p>
        </p:txBody>
      </p:sp>
      <p:sp>
        <p:nvSpPr>
          <p:cNvPr id="6" name="TextBox 5"/>
          <p:cNvSpPr txBox="1"/>
          <p:nvPr/>
        </p:nvSpPr>
        <p:spPr>
          <a:xfrm>
            <a:off x="4876800" y="914400"/>
            <a:ext cx="4038600" cy="646331"/>
          </a:xfrm>
          <a:prstGeom prst="rect">
            <a:avLst/>
          </a:prstGeom>
          <a:noFill/>
        </p:spPr>
        <p:txBody>
          <a:bodyPr wrap="square" rtlCol="0">
            <a:spAutoFit/>
          </a:bodyPr>
          <a:lstStyle/>
          <a:p>
            <a:r>
              <a:rPr lang="en-US" b="1" dirty="0" smtClean="0">
                <a:solidFill>
                  <a:schemeClr val="tx2"/>
                </a:solidFill>
              </a:rPr>
              <a:t>Attracting Global Financial </a:t>
            </a:r>
            <a:r>
              <a:rPr lang="en-US" b="1" dirty="0" err="1" smtClean="0">
                <a:solidFill>
                  <a:schemeClr val="tx2"/>
                </a:solidFill>
              </a:rPr>
              <a:t>Insitutions</a:t>
            </a:r>
            <a:endParaRPr lang="en-US" b="1" dirty="0">
              <a:solidFill>
                <a:schemeClr val="tx2"/>
              </a:solidFill>
            </a:endParaRPr>
          </a:p>
        </p:txBody>
      </p:sp>
      <p:sp>
        <p:nvSpPr>
          <p:cNvPr id="3" name="Rectangle 2"/>
          <p:cNvSpPr/>
          <p:nvPr/>
        </p:nvSpPr>
        <p:spPr>
          <a:xfrm>
            <a:off x="8305800" y="6324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9</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495</TotalTime>
  <Words>1639</Words>
  <Application>Microsoft Office PowerPoint</Application>
  <PresentationFormat>On-screen Show (4:3)</PresentationFormat>
  <Paragraphs>213</Paragraphs>
  <Slides>10</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10</vt:i4>
      </vt:variant>
    </vt:vector>
  </HeadingPairs>
  <TitlesOfParts>
    <vt:vector size="21" baseType="lpstr">
      <vt:lpstr>Arial</vt:lpstr>
      <vt:lpstr>Arial Unicode MS</vt:lpstr>
      <vt:lpstr>Calibri</vt:lpstr>
      <vt:lpstr>Constantia</vt:lpstr>
      <vt:lpstr>Garamond</vt:lpstr>
      <vt:lpstr>Gotham Narrow Book</vt:lpstr>
      <vt:lpstr>Times New Roman</vt:lpstr>
      <vt:lpstr>Trebuchet MS</vt:lpstr>
      <vt:lpstr>Wingdings</vt:lpstr>
      <vt:lpstr>Wingdings 2</vt:lpstr>
      <vt:lpstr>Flow</vt:lpstr>
      <vt:lpstr>PowerPoint Presentation</vt:lpstr>
      <vt:lpstr>PowerPoint Presentation</vt:lpstr>
      <vt:lpstr>PowerPoint Presentation</vt:lpstr>
      <vt:lpstr>PowerPoint Presentation</vt:lpstr>
      <vt:lpstr>An Azerbaijani Bank’s Islamic Finance Achievements  (as a sample) 2008-2018 </vt:lpstr>
      <vt:lpstr>Noticeable Achievements in Islamic Finance Sector in the CIS region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Azad Bagirov</dc:creator>
  <cp:lastModifiedBy>Hikmat F. Aliyev</cp:lastModifiedBy>
  <cp:revision>99</cp:revision>
  <dcterms:created xsi:type="dcterms:W3CDTF">2006-08-16T00:00:00Z</dcterms:created>
  <dcterms:modified xsi:type="dcterms:W3CDTF">2019-10-13T08:52:33Z</dcterms:modified>
  <cp:contentStatus>## JB Classification: internal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jb_classification_visible">
    <vt:bool>false</vt:bool>
  </property>
</Properties>
</file>